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893" r:id="rId2"/>
    <p:sldId id="956" r:id="rId3"/>
    <p:sldId id="791" r:id="rId4"/>
    <p:sldId id="800" r:id="rId5"/>
    <p:sldId id="801" r:id="rId6"/>
    <p:sldId id="962" r:id="rId7"/>
    <p:sldId id="886" r:id="rId8"/>
    <p:sldId id="963" r:id="rId9"/>
    <p:sldId id="887" r:id="rId10"/>
    <p:sldId id="964" r:id="rId11"/>
    <p:sldId id="920" r:id="rId12"/>
    <p:sldId id="921" r:id="rId13"/>
    <p:sldId id="929" r:id="rId14"/>
    <p:sldId id="847" r:id="rId15"/>
    <p:sldId id="779" r:id="rId16"/>
    <p:sldId id="802" r:id="rId17"/>
    <p:sldId id="787" r:id="rId18"/>
    <p:sldId id="849" r:id="rId19"/>
    <p:sldId id="851" r:id="rId20"/>
    <p:sldId id="853" r:id="rId21"/>
    <p:sldId id="860" r:id="rId22"/>
    <p:sldId id="867" r:id="rId23"/>
    <p:sldId id="805" r:id="rId24"/>
    <p:sldId id="858" r:id="rId25"/>
    <p:sldId id="871" r:id="rId26"/>
    <p:sldId id="868" r:id="rId27"/>
    <p:sldId id="592" r:id="rId28"/>
    <p:sldId id="931" r:id="rId29"/>
    <p:sldId id="925" r:id="rId30"/>
    <p:sldId id="927" r:id="rId31"/>
    <p:sldId id="902" r:id="rId32"/>
    <p:sldId id="833" r:id="rId33"/>
    <p:sldId id="815" r:id="rId34"/>
    <p:sldId id="966" r:id="rId35"/>
    <p:sldId id="968" r:id="rId36"/>
    <p:sldId id="970" r:id="rId37"/>
    <p:sldId id="947" r:id="rId38"/>
    <p:sldId id="948" r:id="rId39"/>
    <p:sldId id="950" r:id="rId40"/>
    <p:sldId id="952" r:id="rId41"/>
    <p:sldId id="958" r:id="rId42"/>
    <p:sldId id="960" r:id="rId43"/>
    <p:sldId id="959" r:id="rId4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21"/>
    <a:srgbClr val="FF5050"/>
    <a:srgbClr val="206A33"/>
    <a:srgbClr val="09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2" autoAdjust="0"/>
    <p:restoredTop sz="79975" autoAdjust="0"/>
  </p:normalViewPr>
  <p:slideViewPr>
    <p:cSldViewPr showGuides="1">
      <p:cViewPr varScale="1">
        <p:scale>
          <a:sx n="58" d="100"/>
          <a:sy n="58" d="100"/>
        </p:scale>
        <p:origin x="-4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srgbClr val="FF0000"/>
                </a:solidFill>
              </a:rPr>
              <a:t>по Республике Татарстан -69,5 %</a:t>
            </a:r>
          </a:p>
        </c:rich>
      </c:tx>
      <c:layout>
        <c:manualLayout>
          <c:xMode val="edge"/>
          <c:yMode val="edge"/>
          <c:x val="0.20619432956637093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55872"/>
        <c:axId val="33057408"/>
      </c:barChart>
      <c:catAx>
        <c:axId val="33055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057408"/>
        <c:crosses val="autoZero"/>
        <c:auto val="1"/>
        <c:lblAlgn val="ctr"/>
        <c:lblOffset val="100"/>
        <c:noMultiLvlLbl val="0"/>
      </c:catAx>
      <c:valAx>
        <c:axId val="330574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305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srgbClr val="FF0000"/>
                </a:solidFill>
              </a:rPr>
              <a:t>по Республике Татарстан -69,5 %</a:t>
            </a:r>
          </a:p>
        </c:rich>
      </c:tx>
      <c:layout>
        <c:manualLayout>
          <c:xMode val="edge"/>
          <c:yMode val="edge"/>
          <c:x val="0.20619432956637093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38560"/>
        <c:axId val="33140096"/>
      </c:barChart>
      <c:catAx>
        <c:axId val="33138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40096"/>
        <c:crosses val="autoZero"/>
        <c:auto val="1"/>
        <c:lblAlgn val="ctr"/>
        <c:lblOffset val="100"/>
        <c:noMultiLvlLbl val="0"/>
      </c:catAx>
      <c:valAx>
        <c:axId val="331400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313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FF0000"/>
                </a:solidFill>
              </a:rPr>
              <a:t>Наличие первой и высшей квалификационной категории по муниципальным районам (передовики и аутсайдеры)</a:t>
            </a:r>
          </a:p>
        </c:rich>
      </c:tx>
      <c:layout>
        <c:manualLayout>
          <c:xMode val="edge"/>
          <c:yMode val="edge"/>
          <c:x val="0.30668044619422574"/>
          <c:y val="4.629629629629629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51232"/>
        <c:axId val="37814272"/>
      </c:barChart>
      <c:catAx>
        <c:axId val="3315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814272"/>
        <c:crosses val="autoZero"/>
        <c:auto val="1"/>
        <c:lblAlgn val="ctr"/>
        <c:lblOffset val="100"/>
        <c:noMultiLvlLbl val="0"/>
      </c:catAx>
      <c:valAx>
        <c:axId val="37814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315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rgbClr val="C00000"/>
                </a:solidFill>
              </a:rPr>
              <a:t>Муниципальные районы с наименьшими показателями по наличию высшей категории,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rgbClr val="C00000"/>
                </a:solidFill>
              </a:rPr>
              <a:t> по РТ 18,82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rgbClr val="7030A0"/>
                </a:solidFill>
              </a:rPr>
              <a:t>Муниципальные районы с показателями высшей категории выше среднереспубликанских (19,6)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'высшая последние районы'!$C$118:$C$137</c:f>
              <c:strCache>
                <c:ptCount val="20"/>
                <c:pt idx="0">
                  <c:v>Лениногорский</c:v>
                </c:pt>
                <c:pt idx="1">
                  <c:v>Агрызский</c:v>
                </c:pt>
                <c:pt idx="2">
                  <c:v>Актанышский</c:v>
                </c:pt>
                <c:pt idx="3">
                  <c:v>Кайбицкий</c:v>
                </c:pt>
                <c:pt idx="4">
                  <c:v>Балтасинский</c:v>
                </c:pt>
                <c:pt idx="5">
                  <c:v>Советский</c:v>
                </c:pt>
                <c:pt idx="6">
                  <c:v>Нижнекамский</c:v>
                </c:pt>
                <c:pt idx="7">
                  <c:v>Приволжский</c:v>
                </c:pt>
                <c:pt idx="8">
                  <c:v>Заинский</c:v>
                </c:pt>
                <c:pt idx="9">
                  <c:v>Менделеевский</c:v>
                </c:pt>
                <c:pt idx="10">
                  <c:v>Мамадышский</c:v>
                </c:pt>
                <c:pt idx="11">
                  <c:v>Бугульминский</c:v>
                </c:pt>
                <c:pt idx="12">
                  <c:v>Арский</c:v>
                </c:pt>
                <c:pt idx="13">
                  <c:v>Елабужский</c:v>
                </c:pt>
                <c:pt idx="14">
                  <c:v>Ново-Савиновский</c:v>
                </c:pt>
                <c:pt idx="15">
                  <c:v>Кукморский</c:v>
                </c:pt>
                <c:pt idx="16">
                  <c:v>Атнинский</c:v>
                </c:pt>
                <c:pt idx="17">
                  <c:v>Вахитовский</c:v>
                </c:pt>
                <c:pt idx="18">
                  <c:v>г. Набережные Челны</c:v>
                </c:pt>
                <c:pt idx="19">
                  <c:v>Московский</c:v>
                </c:pt>
              </c:strCache>
            </c:strRef>
          </c:cat>
          <c:val>
            <c:numRef>
              <c:f>'высшая последние районы'!$D$118:$D$137</c:f>
              <c:numCache>
                <c:formatCode>General</c:formatCode>
                <c:ptCount val="20"/>
                <c:pt idx="0">
                  <c:v>19.63</c:v>
                </c:pt>
                <c:pt idx="1">
                  <c:v>19.809999999999999</c:v>
                </c:pt>
                <c:pt idx="2">
                  <c:v>20.07</c:v>
                </c:pt>
                <c:pt idx="3">
                  <c:v>20.18</c:v>
                </c:pt>
                <c:pt idx="4">
                  <c:v>20.39</c:v>
                </c:pt>
                <c:pt idx="5">
                  <c:v>20.81</c:v>
                </c:pt>
                <c:pt idx="6">
                  <c:v>20.86</c:v>
                </c:pt>
                <c:pt idx="7">
                  <c:v>20.96</c:v>
                </c:pt>
                <c:pt idx="8">
                  <c:v>21.11</c:v>
                </c:pt>
                <c:pt idx="9">
                  <c:v>21.22</c:v>
                </c:pt>
                <c:pt idx="10">
                  <c:v>21.27</c:v>
                </c:pt>
                <c:pt idx="11">
                  <c:v>21.89</c:v>
                </c:pt>
                <c:pt idx="12">
                  <c:v>22.11</c:v>
                </c:pt>
                <c:pt idx="13">
                  <c:v>22.49</c:v>
                </c:pt>
                <c:pt idx="14">
                  <c:v>23.56</c:v>
                </c:pt>
                <c:pt idx="15">
                  <c:v>24.58</c:v>
                </c:pt>
                <c:pt idx="16">
                  <c:v>24.72</c:v>
                </c:pt>
                <c:pt idx="17">
                  <c:v>25.06</c:v>
                </c:pt>
                <c:pt idx="18">
                  <c:v>26.27</c:v>
                </c:pt>
                <c:pt idx="19">
                  <c:v>26.29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CE-42AA-987C-99123AE5E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531840"/>
        <c:axId val="38533376"/>
      </c:barChart>
      <c:catAx>
        <c:axId val="38531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33376"/>
        <c:crosses val="autoZero"/>
        <c:auto val="1"/>
        <c:lblAlgn val="ctr"/>
        <c:lblOffset val="100"/>
        <c:noMultiLvlLbl val="0"/>
      </c:catAx>
      <c:valAx>
        <c:axId val="38533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3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D7B4A-435B-45B7-B070-F108B29BDC40}" type="doc">
      <dgm:prSet loTypeId="urn:microsoft.com/office/officeart/2005/8/layout/hierarchy3#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5799-14D2-4DFE-B3A0-0B8F03E343E0}">
      <dgm:prSet phldrT="[Текст]"/>
      <dgm:spPr>
        <a:solidFill>
          <a:schemeClr val="bg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ru-RU" b="1" dirty="0">
              <a:solidFill>
                <a:srgbClr val="002060"/>
              </a:solidFill>
            </a:rPr>
            <a:t>Виды аттестации</a:t>
          </a:r>
        </a:p>
      </dgm:t>
    </dgm:pt>
    <dgm:pt modelId="{C2B330A9-E37A-407F-B1D3-9A40486E504B}" type="parTrans" cxnId="{2C1DF0EC-AFB4-4131-97D7-B06D3FD9DCC2}">
      <dgm:prSet/>
      <dgm:spPr/>
      <dgm:t>
        <a:bodyPr/>
        <a:lstStyle/>
        <a:p>
          <a:endParaRPr lang="ru-RU"/>
        </a:p>
      </dgm:t>
    </dgm:pt>
    <dgm:pt modelId="{84990D84-5B5B-4ABE-B7ED-335A3F2C9343}" type="sibTrans" cxnId="{2C1DF0EC-AFB4-4131-97D7-B06D3FD9DCC2}">
      <dgm:prSet/>
      <dgm:spPr/>
      <dgm:t>
        <a:bodyPr/>
        <a:lstStyle/>
        <a:p>
          <a:endParaRPr lang="ru-RU"/>
        </a:p>
      </dgm:t>
    </dgm:pt>
    <dgm:pt modelId="{A495DE7A-2D45-491B-BEFE-F09B7E560416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/>
          <a:r>
            <a: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в виде решения педагогических ситуаций, тестирования, </a:t>
          </a:r>
          <a:r>
            <a:rPr lang="ru-RU" sz="2000" b="0" i="0" dirty="0" err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напи</a:t>
          </a:r>
          <a:r>
            <a:rPr lang="ru-RU" sz="2000" b="0" i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сания</a:t>
          </a:r>
          <a:r>
            <a:rPr lang="ru-RU" sz="2000" b="0" i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конспекта урока (аттестацию проводит образовательная организация).</a:t>
          </a:r>
          <a:endParaRPr lang="ru-RU" sz="2000" b="0" i="0" dirty="0">
            <a:latin typeface="Times New Roman" pitchFamily="18" charset="0"/>
            <a:cs typeface="Times New Roman" pitchFamily="18" charset="0"/>
          </a:endParaRPr>
        </a:p>
      </dgm:t>
    </dgm:pt>
    <dgm:pt modelId="{8A63CE77-9FA8-411F-8C46-9A80467515C6}" type="parTrans" cxnId="{FAE36575-91C5-481D-82F0-9CDF17132DD1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813411AC-DE72-40C4-93A9-C020D7A74060}" type="sibTrans" cxnId="{FAE36575-91C5-481D-82F0-9CDF17132DD1}">
      <dgm:prSet/>
      <dgm:spPr/>
      <dgm:t>
        <a:bodyPr/>
        <a:lstStyle/>
        <a:p>
          <a:endParaRPr lang="ru-RU"/>
        </a:p>
      </dgm:t>
    </dgm:pt>
    <dgm:pt modelId="{3DC2D052-903E-4BE0-957D-166A88BFE7EF}">
      <dgm:prSet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 Применяется тестирование, ассессмент, решение кейсовых задач </a:t>
          </a:r>
        </a:p>
      </dgm:t>
    </dgm:pt>
    <dgm:pt modelId="{BA8BF481-E4DE-4D29-9C82-89F9A8769CE1}" type="parTrans" cxnId="{1B95D2D4-7957-4F5C-A668-56EC5717583B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48C547F-B995-446B-816A-8FB62C1A022B}" type="sibTrans" cxnId="{1B95D2D4-7957-4F5C-A668-56EC5717583B}">
      <dgm:prSet/>
      <dgm:spPr/>
      <dgm:t>
        <a:bodyPr/>
        <a:lstStyle/>
        <a:p>
          <a:endParaRPr lang="ru-RU"/>
        </a:p>
      </dgm:t>
    </dgm:pt>
    <dgm:pt modelId="{7908B64F-18B1-48E3-A266-37C3C413DE69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dirty="0">
              <a:solidFill>
                <a:srgbClr val="FF0000"/>
              </a:solidFill>
            </a:rPr>
            <a:t> </a:t>
          </a:r>
          <a:r>
            <a: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РТ, через оценку профессиональных компетенций  в виде тестирования.  </a:t>
          </a:r>
        </a:p>
      </dgm:t>
    </dgm:pt>
    <dgm:pt modelId="{1B42161D-6E82-46A3-BAB0-C303D036C51C}" type="parTrans" cxnId="{C28C0F27-2AB2-491B-8194-21884A02F4D0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850306E-211C-444E-8068-6CA8FA6BA501}" type="sibTrans" cxnId="{C28C0F27-2AB2-491B-8194-21884A02F4D0}">
      <dgm:prSet/>
      <dgm:spPr/>
      <dgm:t>
        <a:bodyPr/>
        <a:lstStyle/>
        <a:p>
          <a:endParaRPr lang="ru-RU"/>
        </a:p>
      </dgm:t>
    </dgm:pt>
    <dgm:pt modelId="{15CCAC0A-A7E6-4981-B458-6518058E5B2A}" type="pres">
      <dgm:prSet presAssocID="{353D7B4A-435B-45B7-B070-F108B29BDC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DBB724-4646-4C39-A4A6-8358D9B57BE4}" type="pres">
      <dgm:prSet presAssocID="{EF095799-14D2-4DFE-B3A0-0B8F03E343E0}" presName="root" presStyleCnt="0"/>
      <dgm:spPr/>
    </dgm:pt>
    <dgm:pt modelId="{4EF7A39B-3CB5-4792-B4FE-6985A3482B8D}" type="pres">
      <dgm:prSet presAssocID="{EF095799-14D2-4DFE-B3A0-0B8F03E343E0}" presName="rootComposite" presStyleCnt="0"/>
      <dgm:spPr/>
    </dgm:pt>
    <dgm:pt modelId="{3A0CF7B7-1DD5-4005-A65D-AB27A81B14EA}" type="pres">
      <dgm:prSet presAssocID="{EF095799-14D2-4DFE-B3A0-0B8F03E343E0}" presName="rootText" presStyleLbl="node1" presStyleIdx="0" presStyleCnt="1" custScaleX="696948" custScaleY="202553" custLinFactNeighborX="8702" custLinFactNeighborY="-71439"/>
      <dgm:spPr/>
      <dgm:t>
        <a:bodyPr/>
        <a:lstStyle/>
        <a:p>
          <a:endParaRPr lang="ru-RU"/>
        </a:p>
      </dgm:t>
    </dgm:pt>
    <dgm:pt modelId="{4CF22F6E-3D67-4685-9C98-ED7D3F16B163}" type="pres">
      <dgm:prSet presAssocID="{EF095799-14D2-4DFE-B3A0-0B8F03E343E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F3BCFAB-EDB2-43B3-AD7B-5E18C81FE7D4}" type="pres">
      <dgm:prSet presAssocID="{EF095799-14D2-4DFE-B3A0-0B8F03E343E0}" presName="childShape" presStyleCnt="0"/>
      <dgm:spPr/>
    </dgm:pt>
    <dgm:pt modelId="{C901C136-5EBE-4434-A5FF-D47D6EA30A37}" type="pres">
      <dgm:prSet presAssocID="{8A63CE77-9FA8-411F-8C46-9A80467515C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2969BFDC-AA67-404D-9D17-BFAA1EF7D889}" type="pres">
      <dgm:prSet presAssocID="{A495DE7A-2D45-491B-BEFE-F09B7E560416}" presName="childText" presStyleLbl="bgAcc1" presStyleIdx="0" presStyleCnt="3" custScaleX="877372" custScaleY="286320" custLinFactNeighborX="-22265" custLinFactNeighborY="-34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56D1A-64DB-41A2-A2ED-FA3F0E4F6E2D}" type="pres">
      <dgm:prSet presAssocID="{1B42161D-6E82-46A3-BAB0-C303D036C51C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6626982-C5A4-4741-B157-3E4D20F0BFCF}" type="pres">
      <dgm:prSet presAssocID="{7908B64F-18B1-48E3-A266-37C3C413DE69}" presName="childText" presStyleLbl="bgAcc1" presStyleIdx="1" presStyleCnt="3" custScaleX="879377" custScaleY="269462" custLinFactNeighborX="-22265" custLinFactNeighborY="-2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D7429-CFDC-4938-AE06-1BEB869E8ECF}" type="pres">
      <dgm:prSet presAssocID="{BA8BF481-E4DE-4D29-9C82-89F9A8769CE1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B869DB0-559A-4FBE-88BD-8F5DC7918916}" type="pres">
      <dgm:prSet presAssocID="{3DC2D052-903E-4BE0-957D-166A88BFE7EF}" presName="childText" presStyleLbl="bgAcc1" presStyleIdx="2" presStyleCnt="3" custScaleX="885847" custScaleY="257293" custLinFactNeighborX="-23106" custLinFactNeighborY="-15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95D2D4-7957-4F5C-A668-56EC5717583B}" srcId="{EF095799-14D2-4DFE-B3A0-0B8F03E343E0}" destId="{3DC2D052-903E-4BE0-957D-166A88BFE7EF}" srcOrd="2" destOrd="0" parTransId="{BA8BF481-E4DE-4D29-9C82-89F9A8769CE1}" sibTransId="{348C547F-B995-446B-816A-8FB62C1A022B}"/>
    <dgm:cxn modelId="{C26E41D7-A136-4D0E-8937-51DEEDD33F24}" type="presOf" srcId="{7908B64F-18B1-48E3-A266-37C3C413DE69}" destId="{E6626982-C5A4-4741-B157-3E4D20F0BFCF}" srcOrd="0" destOrd="0" presId="urn:microsoft.com/office/officeart/2005/8/layout/hierarchy3#1"/>
    <dgm:cxn modelId="{C28C0F27-2AB2-491B-8194-21884A02F4D0}" srcId="{EF095799-14D2-4DFE-B3A0-0B8F03E343E0}" destId="{7908B64F-18B1-48E3-A266-37C3C413DE69}" srcOrd="1" destOrd="0" parTransId="{1B42161D-6E82-46A3-BAB0-C303D036C51C}" sibTransId="{3850306E-211C-444E-8068-6CA8FA6BA501}"/>
    <dgm:cxn modelId="{D96F8BD1-C6F1-4F6B-AB2A-3A1D91E7E2A9}" type="presOf" srcId="{8A63CE77-9FA8-411F-8C46-9A80467515C6}" destId="{C901C136-5EBE-4434-A5FF-D47D6EA30A37}" srcOrd="0" destOrd="0" presId="urn:microsoft.com/office/officeart/2005/8/layout/hierarchy3#1"/>
    <dgm:cxn modelId="{A4FBB3A8-E1FA-4E48-B767-29A4A8CB6FDF}" type="presOf" srcId="{BA8BF481-E4DE-4D29-9C82-89F9A8769CE1}" destId="{AE7D7429-CFDC-4938-AE06-1BEB869E8ECF}" srcOrd="0" destOrd="0" presId="urn:microsoft.com/office/officeart/2005/8/layout/hierarchy3#1"/>
    <dgm:cxn modelId="{4A14133B-ADD3-45C4-85C9-B0A809F4FD4A}" type="presOf" srcId="{EF095799-14D2-4DFE-B3A0-0B8F03E343E0}" destId="{4CF22F6E-3D67-4685-9C98-ED7D3F16B163}" srcOrd="1" destOrd="0" presId="urn:microsoft.com/office/officeart/2005/8/layout/hierarchy3#1"/>
    <dgm:cxn modelId="{FAE36575-91C5-481D-82F0-9CDF17132DD1}" srcId="{EF095799-14D2-4DFE-B3A0-0B8F03E343E0}" destId="{A495DE7A-2D45-491B-BEFE-F09B7E560416}" srcOrd="0" destOrd="0" parTransId="{8A63CE77-9FA8-411F-8C46-9A80467515C6}" sibTransId="{813411AC-DE72-40C4-93A9-C020D7A74060}"/>
    <dgm:cxn modelId="{9C0804DE-B420-464A-9B32-2BDD71FFD54D}" type="presOf" srcId="{353D7B4A-435B-45B7-B070-F108B29BDC40}" destId="{15CCAC0A-A7E6-4981-B458-6518058E5B2A}" srcOrd="0" destOrd="0" presId="urn:microsoft.com/office/officeart/2005/8/layout/hierarchy3#1"/>
    <dgm:cxn modelId="{2C1DF0EC-AFB4-4131-97D7-B06D3FD9DCC2}" srcId="{353D7B4A-435B-45B7-B070-F108B29BDC40}" destId="{EF095799-14D2-4DFE-B3A0-0B8F03E343E0}" srcOrd="0" destOrd="0" parTransId="{C2B330A9-E37A-407F-B1D3-9A40486E504B}" sibTransId="{84990D84-5B5B-4ABE-B7ED-335A3F2C9343}"/>
    <dgm:cxn modelId="{EBB1517B-0558-45D0-85EE-AA3D7348528E}" type="presOf" srcId="{EF095799-14D2-4DFE-B3A0-0B8F03E343E0}" destId="{3A0CF7B7-1DD5-4005-A65D-AB27A81B14EA}" srcOrd="0" destOrd="0" presId="urn:microsoft.com/office/officeart/2005/8/layout/hierarchy3#1"/>
    <dgm:cxn modelId="{57D43DDF-45DB-47A0-9D16-3707B92FA897}" type="presOf" srcId="{1B42161D-6E82-46A3-BAB0-C303D036C51C}" destId="{C9B56D1A-64DB-41A2-A2ED-FA3F0E4F6E2D}" srcOrd="0" destOrd="0" presId="urn:microsoft.com/office/officeart/2005/8/layout/hierarchy3#1"/>
    <dgm:cxn modelId="{51ED3592-3A56-49EA-B096-8B82D00BC548}" type="presOf" srcId="{A495DE7A-2D45-491B-BEFE-F09B7E560416}" destId="{2969BFDC-AA67-404D-9D17-BFAA1EF7D889}" srcOrd="0" destOrd="0" presId="urn:microsoft.com/office/officeart/2005/8/layout/hierarchy3#1"/>
    <dgm:cxn modelId="{1BF38B24-8CFA-4C66-BA40-8AC310079FDA}" type="presOf" srcId="{3DC2D052-903E-4BE0-957D-166A88BFE7EF}" destId="{AB869DB0-559A-4FBE-88BD-8F5DC7918916}" srcOrd="0" destOrd="0" presId="urn:microsoft.com/office/officeart/2005/8/layout/hierarchy3#1"/>
    <dgm:cxn modelId="{EA759925-CCD7-49EF-AD86-D44F2BC2713A}" type="presParOf" srcId="{15CCAC0A-A7E6-4981-B458-6518058E5B2A}" destId="{6DDBB724-4646-4C39-A4A6-8358D9B57BE4}" srcOrd="0" destOrd="0" presId="urn:microsoft.com/office/officeart/2005/8/layout/hierarchy3#1"/>
    <dgm:cxn modelId="{4AEEA1F5-2228-4C65-BB25-6143AE726AC9}" type="presParOf" srcId="{6DDBB724-4646-4C39-A4A6-8358D9B57BE4}" destId="{4EF7A39B-3CB5-4792-B4FE-6985A3482B8D}" srcOrd="0" destOrd="0" presId="urn:microsoft.com/office/officeart/2005/8/layout/hierarchy3#1"/>
    <dgm:cxn modelId="{122A6DF9-E737-4D4E-B35C-878F48DABD04}" type="presParOf" srcId="{4EF7A39B-3CB5-4792-B4FE-6985A3482B8D}" destId="{3A0CF7B7-1DD5-4005-A65D-AB27A81B14EA}" srcOrd="0" destOrd="0" presId="urn:microsoft.com/office/officeart/2005/8/layout/hierarchy3#1"/>
    <dgm:cxn modelId="{A13451AE-89EB-4141-8BA3-1BF99787D4DC}" type="presParOf" srcId="{4EF7A39B-3CB5-4792-B4FE-6985A3482B8D}" destId="{4CF22F6E-3D67-4685-9C98-ED7D3F16B163}" srcOrd="1" destOrd="0" presId="urn:microsoft.com/office/officeart/2005/8/layout/hierarchy3#1"/>
    <dgm:cxn modelId="{19EE94CF-20AC-4805-940F-B3EC6986F93B}" type="presParOf" srcId="{6DDBB724-4646-4C39-A4A6-8358D9B57BE4}" destId="{BF3BCFAB-EDB2-43B3-AD7B-5E18C81FE7D4}" srcOrd="1" destOrd="0" presId="urn:microsoft.com/office/officeart/2005/8/layout/hierarchy3#1"/>
    <dgm:cxn modelId="{C6F7482A-8146-432F-96C2-2AB1F1EF4C0E}" type="presParOf" srcId="{BF3BCFAB-EDB2-43B3-AD7B-5E18C81FE7D4}" destId="{C901C136-5EBE-4434-A5FF-D47D6EA30A37}" srcOrd="0" destOrd="0" presId="urn:microsoft.com/office/officeart/2005/8/layout/hierarchy3#1"/>
    <dgm:cxn modelId="{130B95D3-7E25-4831-8F61-2051A8B53DC8}" type="presParOf" srcId="{BF3BCFAB-EDB2-43B3-AD7B-5E18C81FE7D4}" destId="{2969BFDC-AA67-404D-9D17-BFAA1EF7D889}" srcOrd="1" destOrd="0" presId="urn:microsoft.com/office/officeart/2005/8/layout/hierarchy3#1"/>
    <dgm:cxn modelId="{DE2AC583-F12E-41EE-BC12-884D30376CA2}" type="presParOf" srcId="{BF3BCFAB-EDB2-43B3-AD7B-5E18C81FE7D4}" destId="{C9B56D1A-64DB-41A2-A2ED-FA3F0E4F6E2D}" srcOrd="2" destOrd="0" presId="urn:microsoft.com/office/officeart/2005/8/layout/hierarchy3#1"/>
    <dgm:cxn modelId="{50729E43-4813-4213-9168-E600FA7273F2}" type="presParOf" srcId="{BF3BCFAB-EDB2-43B3-AD7B-5E18C81FE7D4}" destId="{E6626982-C5A4-4741-B157-3E4D20F0BFCF}" srcOrd="3" destOrd="0" presId="urn:microsoft.com/office/officeart/2005/8/layout/hierarchy3#1"/>
    <dgm:cxn modelId="{7C01DBEC-B3DE-418B-BC13-098F0963DFD6}" type="presParOf" srcId="{BF3BCFAB-EDB2-43B3-AD7B-5E18C81FE7D4}" destId="{AE7D7429-CFDC-4938-AE06-1BEB869E8ECF}" srcOrd="4" destOrd="0" presId="urn:microsoft.com/office/officeart/2005/8/layout/hierarchy3#1"/>
    <dgm:cxn modelId="{138A3BFB-8CE4-4112-AE09-1AA4E569407A}" type="presParOf" srcId="{BF3BCFAB-EDB2-43B3-AD7B-5E18C81FE7D4}" destId="{AB869DB0-559A-4FBE-88BD-8F5DC7918916}" srcOrd="5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9565E-5904-41F6-B13F-9BC08D5DEC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5080D61-89B5-4F05-A04E-731398146675}">
      <dgm:prSet phldrT="[Текст]" custT="1"/>
      <dgm:spPr/>
      <dgm:t>
        <a:bodyPr/>
        <a:lstStyle/>
        <a:p>
          <a:pPr algn="ctr" rtl="0" fontAlgn="base">
            <a:spcBef>
              <a:spcPct val="0"/>
            </a:spcBef>
            <a:spcAft>
              <a:spcPct val="0"/>
            </a:spcAft>
          </a:pPr>
          <a:r>
            <a:rPr lang="ru-RU" sz="1600" b="1" kern="1200" dirty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gm:t>
    </dgm:pt>
    <dgm:pt modelId="{74D4115A-8387-4C3C-99DF-AE89856EB759}" type="parTrans" cxnId="{ABEEBA17-0E95-443F-A5D0-3DA710A27851}">
      <dgm:prSet/>
      <dgm:spPr/>
      <dgm:t>
        <a:bodyPr/>
        <a:lstStyle/>
        <a:p>
          <a:endParaRPr lang="ru-RU"/>
        </a:p>
      </dgm:t>
    </dgm:pt>
    <dgm:pt modelId="{4330AF96-FDCE-46C3-B3E3-7F04A79C56DC}" type="sibTrans" cxnId="{ABEEBA17-0E95-443F-A5D0-3DA710A27851}">
      <dgm:prSet/>
      <dgm:spPr/>
      <dgm:t>
        <a:bodyPr/>
        <a:lstStyle/>
        <a:p>
          <a:endParaRPr lang="ru-RU"/>
        </a:p>
      </dgm:t>
    </dgm:pt>
    <dgm:pt modelId="{C4F3D5BD-19A6-431E-9F1A-0F697B462129}">
      <dgm:prSet phldrT="[Текст]" custT="1"/>
      <dgm:spPr/>
      <dgm:t>
        <a:bodyPr/>
        <a:lstStyle/>
        <a:p>
          <a:pPr marL="0" algn="ctr" defTabSz="914400" rtl="0" eaLnBrk="1" fontAlgn="base" latinLnBrk="0" hangingPunct="1">
            <a:spcBef>
              <a:spcPct val="0"/>
            </a:spcBef>
            <a:spcAft>
              <a:spcPct val="0"/>
            </a:spcAft>
          </a:pPr>
          <a:r>
            <a:rPr lang="ru-RU" sz="1400" b="1" kern="1200" dirty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 defTabSz="1778000"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01AA0530-0E16-470A-9A4C-DCA10A5601EB}" type="parTrans" cxnId="{3EE5D507-3DFD-4B95-8B7A-7F5B7F10D2CD}">
      <dgm:prSet/>
      <dgm:spPr/>
      <dgm:t>
        <a:bodyPr/>
        <a:lstStyle/>
        <a:p>
          <a:endParaRPr lang="ru-RU"/>
        </a:p>
      </dgm:t>
    </dgm:pt>
    <dgm:pt modelId="{BF970041-27C2-4E95-9D38-A864729099E9}" type="sibTrans" cxnId="{3EE5D507-3DFD-4B95-8B7A-7F5B7F10D2CD}">
      <dgm:prSet/>
      <dgm:spPr/>
      <dgm:t>
        <a:bodyPr/>
        <a:lstStyle/>
        <a:p>
          <a:endParaRPr lang="ru-RU"/>
        </a:p>
      </dgm:t>
    </dgm:pt>
    <dgm:pt modelId="{44C0870B-B788-4202-924D-DC1B8BBB8EF3}">
      <dgm:prSet/>
      <dgm:spPr/>
      <dgm:t>
        <a:bodyPr/>
        <a:lstStyle/>
        <a:p>
          <a:endParaRPr lang="ru-RU"/>
        </a:p>
      </dgm:t>
    </dgm:pt>
    <dgm:pt modelId="{79A68562-90EE-4584-A3CC-53F8B58B69EE}" type="parTrans" cxnId="{7495B282-EB6F-4484-81E6-B27ECD7FA93D}">
      <dgm:prSet/>
      <dgm:spPr/>
      <dgm:t>
        <a:bodyPr/>
        <a:lstStyle/>
        <a:p>
          <a:endParaRPr lang="ru-RU"/>
        </a:p>
      </dgm:t>
    </dgm:pt>
    <dgm:pt modelId="{FB7CD4CE-1C68-4826-9CCF-136395FE7737}" type="sibTrans" cxnId="{7495B282-EB6F-4484-81E6-B27ECD7FA93D}">
      <dgm:prSet/>
      <dgm:spPr/>
      <dgm:t>
        <a:bodyPr/>
        <a:lstStyle/>
        <a:p>
          <a:endParaRPr lang="ru-RU"/>
        </a:p>
      </dgm:t>
    </dgm:pt>
    <dgm:pt modelId="{14ABC2B3-56D0-4CE2-8908-5B8F6BDD427D}">
      <dgm:prSet/>
      <dgm:spPr/>
      <dgm:t>
        <a:bodyPr/>
        <a:lstStyle/>
        <a:p>
          <a:endParaRPr lang="ru-RU"/>
        </a:p>
      </dgm:t>
    </dgm:pt>
    <dgm:pt modelId="{394F8A82-B828-459D-84F2-B0BDE1DEF2F2}" type="parTrans" cxnId="{C48A1BBE-18FA-4A93-9EC2-4327FA66D577}">
      <dgm:prSet/>
      <dgm:spPr/>
      <dgm:t>
        <a:bodyPr/>
        <a:lstStyle/>
        <a:p>
          <a:endParaRPr lang="ru-RU"/>
        </a:p>
      </dgm:t>
    </dgm:pt>
    <dgm:pt modelId="{B35FC844-7147-46E1-BCC2-1A04DF3B8AEB}" type="sibTrans" cxnId="{C48A1BBE-18FA-4A93-9EC2-4327FA66D577}">
      <dgm:prSet/>
      <dgm:spPr/>
      <dgm:t>
        <a:bodyPr/>
        <a:lstStyle/>
        <a:p>
          <a:endParaRPr lang="ru-RU"/>
        </a:p>
      </dgm:t>
    </dgm:pt>
    <dgm:pt modelId="{3A3E3121-0D35-45AB-8BA2-7BE3C752CF2F}" type="pres">
      <dgm:prSet presAssocID="{4B89565E-5904-41F6-B13F-9BC08D5DEC86}" presName="arrowDiagram" presStyleCnt="0">
        <dgm:presLayoutVars>
          <dgm:chMax val="5"/>
          <dgm:dir/>
          <dgm:resizeHandles val="exact"/>
        </dgm:presLayoutVars>
      </dgm:prSet>
      <dgm:spPr/>
    </dgm:pt>
    <dgm:pt modelId="{486C02DB-97F0-47E5-AE41-DC8D2C1A3A07}" type="pres">
      <dgm:prSet presAssocID="{4B89565E-5904-41F6-B13F-9BC08D5DEC86}" presName="arrow" presStyleLbl="bgShp" presStyleIdx="0" presStyleCnt="1" custScaleX="110502" custScaleY="91175" custLinFactNeighborX="12407" custLinFactNeighborY="1954"/>
      <dgm:spPr/>
    </dgm:pt>
    <dgm:pt modelId="{3FB8D9BF-6390-4558-A771-FF27BC13679C}" type="pres">
      <dgm:prSet presAssocID="{4B89565E-5904-41F6-B13F-9BC08D5DEC86}" presName="arrowDiagram4" presStyleCnt="0"/>
      <dgm:spPr/>
    </dgm:pt>
    <dgm:pt modelId="{49AB1F06-67F9-4C9A-B494-2B434C7040BF}" type="pres">
      <dgm:prSet presAssocID="{F5080D61-89B5-4F05-A04E-731398146675}" presName="bullet4a" presStyleLbl="node1" presStyleIdx="0" presStyleCnt="4" custLinFactX="152217" custLinFactNeighborX="200000" custLinFactNeighborY="-558"/>
      <dgm:spPr/>
    </dgm:pt>
    <dgm:pt modelId="{05846817-5CB4-4F1B-A803-138D83F8350D}" type="pres">
      <dgm:prSet presAssocID="{F5080D61-89B5-4F05-A04E-731398146675}" presName="textBox4a" presStyleLbl="revTx" presStyleIdx="0" presStyleCnt="4" custScaleX="156152" custScaleY="39263" custLinFactNeighborX="48093" custLinFactNeighborY="-18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2196-4E3B-451D-ABAB-8565D1C1428B}" type="pres">
      <dgm:prSet presAssocID="{44C0870B-B788-4202-924D-DC1B8BBB8EF3}" presName="bullet4b" presStyleLbl="node1" presStyleIdx="1" presStyleCnt="4" custLinFactX="100000" custLinFactNeighborX="163689" custLinFactNeighborY="5829"/>
      <dgm:spPr/>
    </dgm:pt>
    <dgm:pt modelId="{4C7C2C6E-0935-4800-9040-E1CBD884E9F4}" type="pres">
      <dgm:prSet presAssocID="{44C0870B-B788-4202-924D-DC1B8BBB8EF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E684-9329-4FE3-985B-CB5A58EF6A51}" type="pres">
      <dgm:prSet presAssocID="{C4F3D5BD-19A6-431E-9F1A-0F697B462129}" presName="bullet4c" presStyleLbl="node1" presStyleIdx="2" presStyleCnt="4" custLinFactX="88799" custLinFactNeighborX="100000" custLinFactNeighborY="12571"/>
      <dgm:spPr/>
    </dgm:pt>
    <dgm:pt modelId="{8FCC2E5A-DE4A-47E7-8D94-231FA4E0FE7A}" type="pres">
      <dgm:prSet presAssocID="{C4F3D5BD-19A6-431E-9F1A-0F697B462129}" presName="textBox4c" presStyleLbl="revTx" presStyleIdx="2" presStyleCnt="4" custScaleX="179380" custScaleY="18828" custLinFactNeighborX="72213" custLinFactNeighborY="-22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73BCB-6D48-4E49-8D7A-ED5ECA17C4CE}" type="pres">
      <dgm:prSet presAssocID="{14ABC2B3-56D0-4CE2-8908-5B8F6BDD427D}" presName="bullet4d" presStyleLbl="node1" presStyleIdx="3" presStyleCnt="4" custScaleX="129884" custScaleY="141098" custLinFactX="200000" custLinFactNeighborX="276650" custLinFactNeighborY="-61622"/>
      <dgm:spPr/>
    </dgm:pt>
    <dgm:pt modelId="{095F3FB7-B084-40A9-A874-25EBCDB9FF61}" type="pres">
      <dgm:prSet presAssocID="{14ABC2B3-56D0-4CE2-8908-5B8F6BDD427D}" presName="textBox4d" presStyleLbl="revTx" presStyleIdx="3" presStyleCnt="4" custLinFactNeighborX="-21723" custLinFactNeighborY="-3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6E595C-17AF-4CAE-A6E4-437B1BEBC370}" type="presOf" srcId="{44C0870B-B788-4202-924D-DC1B8BBB8EF3}" destId="{4C7C2C6E-0935-4800-9040-E1CBD884E9F4}" srcOrd="0" destOrd="0" presId="urn:microsoft.com/office/officeart/2005/8/layout/arrow2"/>
    <dgm:cxn modelId="{7495B282-EB6F-4484-81E6-B27ECD7FA93D}" srcId="{4B89565E-5904-41F6-B13F-9BC08D5DEC86}" destId="{44C0870B-B788-4202-924D-DC1B8BBB8EF3}" srcOrd="1" destOrd="0" parTransId="{79A68562-90EE-4584-A3CC-53F8B58B69EE}" sibTransId="{FB7CD4CE-1C68-4826-9CCF-136395FE7737}"/>
    <dgm:cxn modelId="{3EE5D507-3DFD-4B95-8B7A-7F5B7F10D2CD}" srcId="{4B89565E-5904-41F6-B13F-9BC08D5DEC86}" destId="{C4F3D5BD-19A6-431E-9F1A-0F697B462129}" srcOrd="2" destOrd="0" parTransId="{01AA0530-0E16-470A-9A4C-DCA10A5601EB}" sibTransId="{BF970041-27C2-4E95-9D38-A864729099E9}"/>
    <dgm:cxn modelId="{C7A93E39-D2DA-4287-9B98-5D33DF638388}" type="presOf" srcId="{14ABC2B3-56D0-4CE2-8908-5B8F6BDD427D}" destId="{095F3FB7-B084-40A9-A874-25EBCDB9FF61}" srcOrd="0" destOrd="0" presId="urn:microsoft.com/office/officeart/2005/8/layout/arrow2"/>
    <dgm:cxn modelId="{ABEEBA17-0E95-443F-A5D0-3DA710A27851}" srcId="{4B89565E-5904-41F6-B13F-9BC08D5DEC86}" destId="{F5080D61-89B5-4F05-A04E-731398146675}" srcOrd="0" destOrd="0" parTransId="{74D4115A-8387-4C3C-99DF-AE89856EB759}" sibTransId="{4330AF96-FDCE-46C3-B3E3-7F04A79C56DC}"/>
    <dgm:cxn modelId="{A410033E-7E04-47C7-AAB7-9B0905305AB8}" type="presOf" srcId="{C4F3D5BD-19A6-431E-9F1A-0F697B462129}" destId="{8FCC2E5A-DE4A-47E7-8D94-231FA4E0FE7A}" srcOrd="0" destOrd="0" presId="urn:microsoft.com/office/officeart/2005/8/layout/arrow2"/>
    <dgm:cxn modelId="{93BFEC53-85D7-44C1-81E4-B29DF76D6A20}" type="presOf" srcId="{4B89565E-5904-41F6-B13F-9BC08D5DEC86}" destId="{3A3E3121-0D35-45AB-8BA2-7BE3C752CF2F}" srcOrd="0" destOrd="0" presId="urn:microsoft.com/office/officeart/2005/8/layout/arrow2"/>
    <dgm:cxn modelId="{C48A1BBE-18FA-4A93-9EC2-4327FA66D577}" srcId="{4B89565E-5904-41F6-B13F-9BC08D5DEC86}" destId="{14ABC2B3-56D0-4CE2-8908-5B8F6BDD427D}" srcOrd="3" destOrd="0" parTransId="{394F8A82-B828-459D-84F2-B0BDE1DEF2F2}" sibTransId="{B35FC844-7147-46E1-BCC2-1A04DF3B8AEB}"/>
    <dgm:cxn modelId="{6A347BC1-E0AC-4401-A536-8F6D0A5419D1}" type="presOf" srcId="{F5080D61-89B5-4F05-A04E-731398146675}" destId="{05846817-5CB4-4F1B-A803-138D83F8350D}" srcOrd="0" destOrd="0" presId="urn:microsoft.com/office/officeart/2005/8/layout/arrow2"/>
    <dgm:cxn modelId="{9A85D06D-07C2-4F81-ABBF-E3774590186C}" type="presParOf" srcId="{3A3E3121-0D35-45AB-8BA2-7BE3C752CF2F}" destId="{486C02DB-97F0-47E5-AE41-DC8D2C1A3A07}" srcOrd="0" destOrd="0" presId="urn:microsoft.com/office/officeart/2005/8/layout/arrow2"/>
    <dgm:cxn modelId="{B930EF77-00BB-435B-9257-93A2C98F436B}" type="presParOf" srcId="{3A3E3121-0D35-45AB-8BA2-7BE3C752CF2F}" destId="{3FB8D9BF-6390-4558-A771-FF27BC13679C}" srcOrd="1" destOrd="0" presId="urn:microsoft.com/office/officeart/2005/8/layout/arrow2"/>
    <dgm:cxn modelId="{515FB016-B19C-4E02-8110-3439C0A54B9C}" type="presParOf" srcId="{3FB8D9BF-6390-4558-A771-FF27BC13679C}" destId="{49AB1F06-67F9-4C9A-B494-2B434C7040BF}" srcOrd="0" destOrd="0" presId="urn:microsoft.com/office/officeart/2005/8/layout/arrow2"/>
    <dgm:cxn modelId="{A2833821-84B1-46C3-BB97-2C8B2C9FEC8C}" type="presParOf" srcId="{3FB8D9BF-6390-4558-A771-FF27BC13679C}" destId="{05846817-5CB4-4F1B-A803-138D83F8350D}" srcOrd="1" destOrd="0" presId="urn:microsoft.com/office/officeart/2005/8/layout/arrow2"/>
    <dgm:cxn modelId="{B09AD6F2-ABCF-43D1-830B-F21338603010}" type="presParOf" srcId="{3FB8D9BF-6390-4558-A771-FF27BC13679C}" destId="{8FBE2196-4E3B-451D-ABAB-8565D1C1428B}" srcOrd="2" destOrd="0" presId="urn:microsoft.com/office/officeart/2005/8/layout/arrow2"/>
    <dgm:cxn modelId="{86470E09-956F-4665-BE37-4A4F054D8EDA}" type="presParOf" srcId="{3FB8D9BF-6390-4558-A771-FF27BC13679C}" destId="{4C7C2C6E-0935-4800-9040-E1CBD884E9F4}" srcOrd="3" destOrd="0" presId="urn:microsoft.com/office/officeart/2005/8/layout/arrow2"/>
    <dgm:cxn modelId="{AFE46361-05AD-4883-B09D-12E4B07FC5C9}" type="presParOf" srcId="{3FB8D9BF-6390-4558-A771-FF27BC13679C}" destId="{E66DE684-9329-4FE3-985B-CB5A58EF6A51}" srcOrd="4" destOrd="0" presId="urn:microsoft.com/office/officeart/2005/8/layout/arrow2"/>
    <dgm:cxn modelId="{ECFF1BEE-E6E4-44DB-8BFC-07D58E0DC989}" type="presParOf" srcId="{3FB8D9BF-6390-4558-A771-FF27BC13679C}" destId="{8FCC2E5A-DE4A-47E7-8D94-231FA4E0FE7A}" srcOrd="5" destOrd="0" presId="urn:microsoft.com/office/officeart/2005/8/layout/arrow2"/>
    <dgm:cxn modelId="{76028BCC-60FC-4BD4-9EDC-A87A98A02FAF}" type="presParOf" srcId="{3FB8D9BF-6390-4558-A771-FF27BC13679C}" destId="{02C73BCB-6D48-4E49-8D7A-ED5ECA17C4CE}" srcOrd="6" destOrd="0" presId="urn:microsoft.com/office/officeart/2005/8/layout/arrow2"/>
    <dgm:cxn modelId="{CF832C73-5E40-4671-A791-9A1347D6026B}" type="presParOf" srcId="{3FB8D9BF-6390-4558-A771-FF27BC13679C}" destId="{095F3FB7-B084-40A9-A874-25EBCDB9FF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550112-22B4-498B-AEE3-A083B8E02D06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5DEF940-B5B7-4450-B4BE-577BE508022C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 2 экспертов для аттестуемого</a:t>
          </a:r>
        </a:p>
      </dgm:t>
    </dgm:pt>
    <dgm:pt modelId="{8E713F65-3FE0-4C17-AA46-66736E31CE9F}" type="parTrans" cxnId="{BCAE5910-E8C6-4D09-BD4D-758A52E78AA7}">
      <dgm:prSet/>
      <dgm:spPr/>
      <dgm:t>
        <a:bodyPr/>
        <a:lstStyle/>
        <a:p>
          <a:endParaRPr lang="ru-RU"/>
        </a:p>
      </dgm:t>
    </dgm:pt>
    <dgm:pt modelId="{1C808955-79B1-44BF-9211-CF8465508783}" type="sibTrans" cxnId="{BCAE5910-E8C6-4D09-BD4D-758A52E78AA7}">
      <dgm:prSet/>
      <dgm:spPr/>
      <dgm:t>
        <a:bodyPr/>
        <a:lstStyle/>
        <a:p>
          <a:endParaRPr lang="ru-RU"/>
        </a:p>
      </dgm:t>
    </dgm:pt>
    <dgm:pt modelId="{51BB8718-552E-4C8C-9058-9CE415314751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эксперты проводят экспертизу аттестуемых </a:t>
          </a:r>
          <a:r>
            <a: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 своего района</a:t>
          </a:r>
        </a:p>
      </dgm:t>
    </dgm:pt>
    <dgm:pt modelId="{EEED0FE7-4461-44EB-A636-A533B00DF944}" type="parTrans" cxnId="{BFA22896-8DC4-430C-A66F-032EFC2BEB93}">
      <dgm:prSet/>
      <dgm:spPr/>
      <dgm:t>
        <a:bodyPr/>
        <a:lstStyle/>
        <a:p>
          <a:endParaRPr lang="ru-RU"/>
        </a:p>
      </dgm:t>
    </dgm:pt>
    <dgm:pt modelId="{F61067FA-A4C7-4138-A068-21ED5EC8FFCD}" type="sibTrans" cxnId="{BFA22896-8DC4-430C-A66F-032EFC2BEB93}">
      <dgm:prSet/>
      <dgm:spPr/>
      <dgm:t>
        <a:bodyPr/>
        <a:lstStyle/>
        <a:p>
          <a:endParaRPr lang="ru-RU"/>
        </a:p>
      </dgm:t>
    </dgm:pt>
    <dgm:pt modelId="{8B441D1B-D8FC-450B-A432-1895E58E31F8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Внутренние эксперты проводят очную экспертизу у аттестуемых, внешние – заочную</a:t>
          </a:r>
        </a:p>
      </dgm:t>
    </dgm:pt>
    <dgm:pt modelId="{927ACB4D-1D18-48B2-8039-FF5A7B6BB4E1}" type="parTrans" cxnId="{89B3AD83-68BC-477C-9BC5-F1D0E600A051}">
      <dgm:prSet/>
      <dgm:spPr/>
      <dgm:t>
        <a:bodyPr/>
        <a:lstStyle/>
        <a:p>
          <a:endParaRPr lang="ru-RU"/>
        </a:p>
      </dgm:t>
    </dgm:pt>
    <dgm:pt modelId="{0A65FC1D-506F-424E-A354-B34FDA638C49}" type="sibTrans" cxnId="{89B3AD83-68BC-477C-9BC5-F1D0E600A051}">
      <dgm:prSet/>
      <dgm:spPr/>
      <dgm:t>
        <a:bodyPr/>
        <a:lstStyle/>
        <a:p>
          <a:endParaRPr lang="ru-RU"/>
        </a:p>
      </dgm:t>
    </dgm:pt>
    <dgm:pt modelId="{5991B5D4-8CCF-49F1-BA14-8D156730C9C0}" type="pres">
      <dgm:prSet presAssocID="{BC550112-22B4-498B-AEE3-A083B8E02D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07C0B-7934-4BB9-A7DB-F4B155C5C8F0}" type="pres">
      <dgm:prSet presAssocID="{A5DEF940-B5B7-4450-B4BE-577BE508022C}" presName="parentLin" presStyleCnt="0"/>
      <dgm:spPr/>
    </dgm:pt>
    <dgm:pt modelId="{646FDCCB-FD77-46A8-9AC3-E9E88F1DC5FF}" type="pres">
      <dgm:prSet presAssocID="{A5DEF940-B5B7-4450-B4BE-577BE508022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41E83E-97A4-44FD-8D70-EB6E6A816EAF}" type="pres">
      <dgm:prSet presAssocID="{A5DEF940-B5B7-4450-B4BE-577BE508022C}" presName="parentText" presStyleLbl="node1" presStyleIdx="0" presStyleCnt="3" custScaleX="128641" custScaleY="777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387B33-652A-4FD8-8376-7896ED49713C}" type="pres">
      <dgm:prSet presAssocID="{A5DEF940-B5B7-4450-B4BE-577BE508022C}" presName="negativeSpace" presStyleCnt="0"/>
      <dgm:spPr/>
    </dgm:pt>
    <dgm:pt modelId="{24958868-248C-4E64-8ECA-5BA86EB43573}" type="pres">
      <dgm:prSet presAssocID="{A5DEF940-B5B7-4450-B4BE-577BE508022C}" presName="childText" presStyleLbl="conFgAcc1" presStyleIdx="0" presStyleCnt="3">
        <dgm:presLayoutVars>
          <dgm:bulletEnabled val="1"/>
        </dgm:presLayoutVars>
      </dgm:prSet>
      <dgm:spPr/>
    </dgm:pt>
    <dgm:pt modelId="{BD1F9C95-A2ED-4BE5-A71C-73CF71CE7B5D}" type="pres">
      <dgm:prSet presAssocID="{1C808955-79B1-44BF-9211-CF8465508783}" presName="spaceBetweenRectangles" presStyleCnt="0"/>
      <dgm:spPr/>
    </dgm:pt>
    <dgm:pt modelId="{34B27BC0-79A0-490D-AF75-CEDCF234643C}" type="pres">
      <dgm:prSet presAssocID="{51BB8718-552E-4C8C-9058-9CE415314751}" presName="parentLin" presStyleCnt="0"/>
      <dgm:spPr/>
    </dgm:pt>
    <dgm:pt modelId="{DB26D037-2EE8-4AAA-BF22-CBF768C95BB5}" type="pres">
      <dgm:prSet presAssocID="{51BB8718-552E-4C8C-9058-9CE4153147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CE2722-E83C-4899-9B0F-65B26296B4E6}" type="pres">
      <dgm:prSet presAssocID="{51BB8718-552E-4C8C-9058-9CE415314751}" presName="parentText" presStyleLbl="node1" presStyleIdx="1" presStyleCnt="3" custScaleX="134995" custScaleY="76048" custLinFactNeighborX="77148" custLinFactNeighborY="46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49235-2B46-4F83-97E0-CBB1D8E2A934}" type="pres">
      <dgm:prSet presAssocID="{51BB8718-552E-4C8C-9058-9CE415314751}" presName="negativeSpace" presStyleCnt="0"/>
      <dgm:spPr/>
    </dgm:pt>
    <dgm:pt modelId="{CFB02F0A-5E83-4CAD-A3E5-C3D3367E13AC}" type="pres">
      <dgm:prSet presAssocID="{51BB8718-552E-4C8C-9058-9CE415314751}" presName="childText" presStyleLbl="conFgAcc1" presStyleIdx="1" presStyleCnt="3">
        <dgm:presLayoutVars>
          <dgm:bulletEnabled val="1"/>
        </dgm:presLayoutVars>
      </dgm:prSet>
      <dgm:spPr/>
    </dgm:pt>
    <dgm:pt modelId="{A7BAF202-FB51-4A38-893C-DC279A16A6C3}" type="pres">
      <dgm:prSet presAssocID="{F61067FA-A4C7-4138-A068-21ED5EC8FFCD}" presName="spaceBetweenRectangles" presStyleCnt="0"/>
      <dgm:spPr/>
    </dgm:pt>
    <dgm:pt modelId="{81DAE788-2898-4710-A213-4A89C5268CE2}" type="pres">
      <dgm:prSet presAssocID="{8B441D1B-D8FC-450B-A432-1895E58E31F8}" presName="parentLin" presStyleCnt="0"/>
      <dgm:spPr/>
    </dgm:pt>
    <dgm:pt modelId="{622060E3-161C-4688-9C7D-A9702D7BD12D}" type="pres">
      <dgm:prSet presAssocID="{8B441D1B-D8FC-450B-A432-1895E58E31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0DCBD92-98BD-4E05-9892-4E833A00BD8F}" type="pres">
      <dgm:prSet presAssocID="{8B441D1B-D8FC-450B-A432-1895E58E31F8}" presName="parentText" presStyleLbl="node1" presStyleIdx="2" presStyleCnt="3" custScaleX="129360" custScaleY="756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60201-D90B-447E-B1EC-895B6547F9BE}" type="pres">
      <dgm:prSet presAssocID="{8B441D1B-D8FC-450B-A432-1895E58E31F8}" presName="negativeSpace" presStyleCnt="0"/>
      <dgm:spPr/>
    </dgm:pt>
    <dgm:pt modelId="{6370BC4B-1573-467A-885C-7F3FFA778925}" type="pres">
      <dgm:prSet presAssocID="{8B441D1B-D8FC-450B-A432-1895E58E31F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F19E3D7-4FC5-4163-9B97-ABC768D47E3B}" type="presOf" srcId="{8B441D1B-D8FC-450B-A432-1895E58E31F8}" destId="{A0DCBD92-98BD-4E05-9892-4E833A00BD8F}" srcOrd="1" destOrd="0" presId="urn:microsoft.com/office/officeart/2005/8/layout/list1"/>
    <dgm:cxn modelId="{B126E7B3-D262-4A54-BC24-A9308449DCB6}" type="presOf" srcId="{51BB8718-552E-4C8C-9058-9CE415314751}" destId="{CDCE2722-E83C-4899-9B0F-65B26296B4E6}" srcOrd="1" destOrd="0" presId="urn:microsoft.com/office/officeart/2005/8/layout/list1"/>
    <dgm:cxn modelId="{551952BE-DDA5-4F29-8829-3A75E92D028D}" type="presOf" srcId="{BC550112-22B4-498B-AEE3-A083B8E02D06}" destId="{5991B5D4-8CCF-49F1-BA14-8D156730C9C0}" srcOrd="0" destOrd="0" presId="urn:microsoft.com/office/officeart/2005/8/layout/list1"/>
    <dgm:cxn modelId="{89B3AD83-68BC-477C-9BC5-F1D0E600A051}" srcId="{BC550112-22B4-498B-AEE3-A083B8E02D06}" destId="{8B441D1B-D8FC-450B-A432-1895E58E31F8}" srcOrd="2" destOrd="0" parTransId="{927ACB4D-1D18-48B2-8039-FF5A7B6BB4E1}" sibTransId="{0A65FC1D-506F-424E-A354-B34FDA638C49}"/>
    <dgm:cxn modelId="{BFA22896-8DC4-430C-A66F-032EFC2BEB93}" srcId="{BC550112-22B4-498B-AEE3-A083B8E02D06}" destId="{51BB8718-552E-4C8C-9058-9CE415314751}" srcOrd="1" destOrd="0" parTransId="{EEED0FE7-4461-44EB-A636-A533B00DF944}" sibTransId="{F61067FA-A4C7-4138-A068-21ED5EC8FFCD}"/>
    <dgm:cxn modelId="{BCAE5910-E8C6-4D09-BD4D-758A52E78AA7}" srcId="{BC550112-22B4-498B-AEE3-A083B8E02D06}" destId="{A5DEF940-B5B7-4450-B4BE-577BE508022C}" srcOrd="0" destOrd="0" parTransId="{8E713F65-3FE0-4C17-AA46-66736E31CE9F}" sibTransId="{1C808955-79B1-44BF-9211-CF8465508783}"/>
    <dgm:cxn modelId="{A744E44F-5FC2-4A2A-9575-EB310CB6F658}" type="presOf" srcId="{A5DEF940-B5B7-4450-B4BE-577BE508022C}" destId="{D341E83E-97A4-44FD-8D70-EB6E6A816EAF}" srcOrd="1" destOrd="0" presId="urn:microsoft.com/office/officeart/2005/8/layout/list1"/>
    <dgm:cxn modelId="{75289CFA-9244-4080-A1D5-B37CC65F342A}" type="presOf" srcId="{8B441D1B-D8FC-450B-A432-1895E58E31F8}" destId="{622060E3-161C-4688-9C7D-A9702D7BD12D}" srcOrd="0" destOrd="0" presId="urn:microsoft.com/office/officeart/2005/8/layout/list1"/>
    <dgm:cxn modelId="{2013AEAB-CFAA-4C48-BCF0-95DB651F85C7}" type="presOf" srcId="{51BB8718-552E-4C8C-9058-9CE415314751}" destId="{DB26D037-2EE8-4AAA-BF22-CBF768C95BB5}" srcOrd="0" destOrd="0" presId="urn:microsoft.com/office/officeart/2005/8/layout/list1"/>
    <dgm:cxn modelId="{F0309758-794B-4695-80FD-B130FF8A2B75}" type="presOf" srcId="{A5DEF940-B5B7-4450-B4BE-577BE508022C}" destId="{646FDCCB-FD77-46A8-9AC3-E9E88F1DC5FF}" srcOrd="0" destOrd="0" presId="urn:microsoft.com/office/officeart/2005/8/layout/list1"/>
    <dgm:cxn modelId="{BA7F5977-7235-40B4-A0EB-36A529E72411}" type="presParOf" srcId="{5991B5D4-8CCF-49F1-BA14-8D156730C9C0}" destId="{2BF07C0B-7934-4BB9-A7DB-F4B155C5C8F0}" srcOrd="0" destOrd="0" presId="urn:microsoft.com/office/officeart/2005/8/layout/list1"/>
    <dgm:cxn modelId="{4A096B83-370E-446F-9C40-091B025F126A}" type="presParOf" srcId="{2BF07C0B-7934-4BB9-A7DB-F4B155C5C8F0}" destId="{646FDCCB-FD77-46A8-9AC3-E9E88F1DC5FF}" srcOrd="0" destOrd="0" presId="urn:microsoft.com/office/officeart/2005/8/layout/list1"/>
    <dgm:cxn modelId="{D6A8D12E-666B-49DC-93F2-270948FF76A3}" type="presParOf" srcId="{2BF07C0B-7934-4BB9-A7DB-F4B155C5C8F0}" destId="{D341E83E-97A4-44FD-8D70-EB6E6A816EAF}" srcOrd="1" destOrd="0" presId="urn:microsoft.com/office/officeart/2005/8/layout/list1"/>
    <dgm:cxn modelId="{56CDCB06-EF9E-4CAB-82A4-D995598D03D7}" type="presParOf" srcId="{5991B5D4-8CCF-49F1-BA14-8D156730C9C0}" destId="{83387B33-652A-4FD8-8376-7896ED49713C}" srcOrd="1" destOrd="0" presId="urn:microsoft.com/office/officeart/2005/8/layout/list1"/>
    <dgm:cxn modelId="{11D1243D-946C-4E10-A320-48C9A59B2FE6}" type="presParOf" srcId="{5991B5D4-8CCF-49F1-BA14-8D156730C9C0}" destId="{24958868-248C-4E64-8ECA-5BA86EB43573}" srcOrd="2" destOrd="0" presId="urn:microsoft.com/office/officeart/2005/8/layout/list1"/>
    <dgm:cxn modelId="{F3967B73-A9AC-4F30-A52A-CDD61FBBA49C}" type="presParOf" srcId="{5991B5D4-8CCF-49F1-BA14-8D156730C9C0}" destId="{BD1F9C95-A2ED-4BE5-A71C-73CF71CE7B5D}" srcOrd="3" destOrd="0" presId="urn:microsoft.com/office/officeart/2005/8/layout/list1"/>
    <dgm:cxn modelId="{ADC80A77-CDD4-4145-A5D3-CA5C7297BDCF}" type="presParOf" srcId="{5991B5D4-8CCF-49F1-BA14-8D156730C9C0}" destId="{34B27BC0-79A0-490D-AF75-CEDCF234643C}" srcOrd="4" destOrd="0" presId="urn:microsoft.com/office/officeart/2005/8/layout/list1"/>
    <dgm:cxn modelId="{534D2003-6CB5-4392-BC92-3D4713CA95B4}" type="presParOf" srcId="{34B27BC0-79A0-490D-AF75-CEDCF234643C}" destId="{DB26D037-2EE8-4AAA-BF22-CBF768C95BB5}" srcOrd="0" destOrd="0" presId="urn:microsoft.com/office/officeart/2005/8/layout/list1"/>
    <dgm:cxn modelId="{D33EA0D1-CCEB-4F29-A08B-152A30DFC44D}" type="presParOf" srcId="{34B27BC0-79A0-490D-AF75-CEDCF234643C}" destId="{CDCE2722-E83C-4899-9B0F-65B26296B4E6}" srcOrd="1" destOrd="0" presId="urn:microsoft.com/office/officeart/2005/8/layout/list1"/>
    <dgm:cxn modelId="{C6B68A0E-DA01-4430-AED5-8EC30FCC4C84}" type="presParOf" srcId="{5991B5D4-8CCF-49F1-BA14-8D156730C9C0}" destId="{51D49235-2B46-4F83-97E0-CBB1D8E2A934}" srcOrd="5" destOrd="0" presId="urn:microsoft.com/office/officeart/2005/8/layout/list1"/>
    <dgm:cxn modelId="{34C6C71F-2852-42D3-A505-830A3302441D}" type="presParOf" srcId="{5991B5D4-8CCF-49F1-BA14-8D156730C9C0}" destId="{CFB02F0A-5E83-4CAD-A3E5-C3D3367E13AC}" srcOrd="6" destOrd="0" presId="urn:microsoft.com/office/officeart/2005/8/layout/list1"/>
    <dgm:cxn modelId="{5F8DAA08-A6A0-4539-981F-742E8E12927D}" type="presParOf" srcId="{5991B5D4-8CCF-49F1-BA14-8D156730C9C0}" destId="{A7BAF202-FB51-4A38-893C-DC279A16A6C3}" srcOrd="7" destOrd="0" presId="urn:microsoft.com/office/officeart/2005/8/layout/list1"/>
    <dgm:cxn modelId="{E458699B-6F6F-4B29-8ED4-E5218BBC97E5}" type="presParOf" srcId="{5991B5D4-8CCF-49F1-BA14-8D156730C9C0}" destId="{81DAE788-2898-4710-A213-4A89C5268CE2}" srcOrd="8" destOrd="0" presId="urn:microsoft.com/office/officeart/2005/8/layout/list1"/>
    <dgm:cxn modelId="{4E2D92F6-15BF-4FDB-9CB3-F5E645795FA5}" type="presParOf" srcId="{81DAE788-2898-4710-A213-4A89C5268CE2}" destId="{622060E3-161C-4688-9C7D-A9702D7BD12D}" srcOrd="0" destOrd="0" presId="urn:microsoft.com/office/officeart/2005/8/layout/list1"/>
    <dgm:cxn modelId="{28164C82-0929-479A-BE19-0979B7157599}" type="presParOf" srcId="{81DAE788-2898-4710-A213-4A89C5268CE2}" destId="{A0DCBD92-98BD-4E05-9892-4E833A00BD8F}" srcOrd="1" destOrd="0" presId="urn:microsoft.com/office/officeart/2005/8/layout/list1"/>
    <dgm:cxn modelId="{6BCFBA27-6B3A-4DF2-8C3C-07661C6D6E7A}" type="presParOf" srcId="{5991B5D4-8CCF-49F1-BA14-8D156730C9C0}" destId="{F9E60201-D90B-447E-B1EC-895B6547F9BE}" srcOrd="9" destOrd="0" presId="urn:microsoft.com/office/officeart/2005/8/layout/list1"/>
    <dgm:cxn modelId="{9433F32F-E928-4C18-853D-9F2092D3652D}" type="presParOf" srcId="{5991B5D4-8CCF-49F1-BA14-8D156730C9C0}" destId="{6370BC4B-1573-467A-885C-7F3FFA77892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D8120A-C075-4AC1-BDA2-72EF0E21BF7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988D429D-D6DF-47A2-9A16-C12C66A3939F}">
      <dgm:prSet phldrT="[Текст]" custT="1"/>
      <dgm:spPr/>
      <dgm:t>
        <a:bodyPr/>
        <a:lstStyle/>
        <a:p>
          <a:r>
            <a:rPr lang="ru-RU" sz="2400" b="1" i="1" dirty="0">
              <a:solidFill>
                <a:srgbClr val="FF0000"/>
              </a:solidFill>
              <a:effectLst/>
            </a:rPr>
            <a:t>Прием заявлений</a:t>
          </a:r>
        </a:p>
      </dgm:t>
    </dgm:pt>
    <dgm:pt modelId="{BE81585A-FD1B-426C-9963-7E2AECBED735}" type="parTrans" cxnId="{9DF327C7-354A-4C9E-929F-887C29365924}">
      <dgm:prSet/>
      <dgm:spPr/>
      <dgm:t>
        <a:bodyPr/>
        <a:lstStyle/>
        <a:p>
          <a:endParaRPr lang="ru-RU"/>
        </a:p>
      </dgm:t>
    </dgm:pt>
    <dgm:pt modelId="{EAD5168F-B996-4A4D-8D3F-01E763B05013}" type="sibTrans" cxnId="{9DF327C7-354A-4C9E-929F-887C29365924}">
      <dgm:prSet/>
      <dgm:spPr/>
      <dgm:t>
        <a:bodyPr/>
        <a:lstStyle/>
        <a:p>
          <a:endParaRPr lang="ru-RU"/>
        </a:p>
      </dgm:t>
    </dgm:pt>
    <dgm:pt modelId="{96EACB17-F153-4169-9D70-9037DD4666B7}">
      <dgm:prSet phldrT="[Текст]" custT="1"/>
      <dgm:spPr/>
      <dgm:t>
        <a:bodyPr/>
        <a:lstStyle/>
        <a:p>
          <a:r>
            <a:rPr lang="ru-RU" sz="2400" b="1" i="1" dirty="0">
              <a:solidFill>
                <a:srgbClr val="FF0000"/>
              </a:solidFill>
              <a:effectLst/>
            </a:rPr>
            <a:t>Экспертиза</a:t>
          </a:r>
        </a:p>
      </dgm:t>
    </dgm:pt>
    <dgm:pt modelId="{183B99DC-A693-441D-8920-DDEAB62F408F}" type="parTrans" cxnId="{AC959B1D-C78C-473E-A7BA-EEE99BD255BF}">
      <dgm:prSet/>
      <dgm:spPr/>
      <dgm:t>
        <a:bodyPr/>
        <a:lstStyle/>
        <a:p>
          <a:endParaRPr lang="ru-RU"/>
        </a:p>
      </dgm:t>
    </dgm:pt>
    <dgm:pt modelId="{7BFB89D3-135C-4771-AFAD-68EF448C3322}" type="sibTrans" cxnId="{AC959B1D-C78C-473E-A7BA-EEE99BD255BF}">
      <dgm:prSet/>
      <dgm:spPr/>
      <dgm:t>
        <a:bodyPr/>
        <a:lstStyle/>
        <a:p>
          <a:endParaRPr lang="ru-RU"/>
        </a:p>
      </dgm:t>
    </dgm:pt>
    <dgm:pt modelId="{8F81AB15-789B-4C14-94C5-E895FF0748D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dirty="0">
              <a:solidFill>
                <a:srgbClr val="FF0000"/>
              </a:solidFill>
              <a:effectLst/>
            </a:rPr>
            <a:t>Итоги аттестации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7C55E4-DF6D-4CF8-AD04-975D0220E699}" type="parTrans" cxnId="{93E7BD84-4232-419D-AD0C-87D287E09736}">
      <dgm:prSet/>
      <dgm:spPr/>
      <dgm:t>
        <a:bodyPr/>
        <a:lstStyle/>
        <a:p>
          <a:endParaRPr lang="ru-RU"/>
        </a:p>
      </dgm:t>
    </dgm:pt>
    <dgm:pt modelId="{F09B998D-AEFE-400C-A89D-48F90CED7313}" type="sibTrans" cxnId="{93E7BD84-4232-419D-AD0C-87D287E09736}">
      <dgm:prSet/>
      <dgm:spPr/>
      <dgm:t>
        <a:bodyPr/>
        <a:lstStyle/>
        <a:p>
          <a:endParaRPr lang="ru-RU"/>
        </a:p>
      </dgm:t>
    </dgm:pt>
    <dgm:pt modelId="{5B29F677-A2B1-42C1-969E-7A7A181D4B10}" type="pres">
      <dgm:prSet presAssocID="{D6D8120A-C075-4AC1-BDA2-72EF0E21BF7D}" presName="compositeShape" presStyleCnt="0">
        <dgm:presLayoutVars>
          <dgm:dir/>
          <dgm:resizeHandles/>
        </dgm:presLayoutVars>
      </dgm:prSet>
      <dgm:spPr/>
    </dgm:pt>
    <dgm:pt modelId="{0292869A-7295-44BE-B324-B3882516F622}" type="pres">
      <dgm:prSet presAssocID="{D6D8120A-C075-4AC1-BDA2-72EF0E21BF7D}" presName="pyramid" presStyleLbl="node1" presStyleIdx="0" presStyleCnt="1"/>
      <dgm:spPr/>
    </dgm:pt>
    <dgm:pt modelId="{EE9E6683-81D7-4677-84C7-733D45571A4D}" type="pres">
      <dgm:prSet presAssocID="{D6D8120A-C075-4AC1-BDA2-72EF0E21BF7D}" presName="theList" presStyleCnt="0"/>
      <dgm:spPr/>
    </dgm:pt>
    <dgm:pt modelId="{33307237-3257-4410-A40A-79438FDBD2CC}" type="pres">
      <dgm:prSet presAssocID="{988D429D-D6DF-47A2-9A16-C12C66A3939F}" presName="aNode" presStyleLbl="fgAcc1" presStyleIdx="0" presStyleCnt="3" custScaleX="141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80BDF-EE68-4B59-8DF5-9F35A04035A0}" type="pres">
      <dgm:prSet presAssocID="{988D429D-D6DF-47A2-9A16-C12C66A3939F}" presName="aSpace" presStyleCnt="0"/>
      <dgm:spPr/>
    </dgm:pt>
    <dgm:pt modelId="{7708BA49-FB88-46A2-BB7D-010FB1BB19E8}" type="pres">
      <dgm:prSet presAssocID="{96EACB17-F153-4169-9D70-9037DD4666B7}" presName="aNode" presStyleLbl="fgAcc1" presStyleIdx="1" presStyleCnt="3" custScaleX="142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5E70-48AD-416E-A10C-B56A0B9EEB4B}" type="pres">
      <dgm:prSet presAssocID="{96EACB17-F153-4169-9D70-9037DD4666B7}" presName="aSpace" presStyleCnt="0"/>
      <dgm:spPr/>
    </dgm:pt>
    <dgm:pt modelId="{1EEB2D03-4702-4F7C-9869-693844C8406C}" type="pres">
      <dgm:prSet presAssocID="{8F81AB15-789B-4C14-94C5-E895FF0748D9}" presName="aNode" presStyleLbl="fgAcc1" presStyleIdx="2" presStyleCnt="3" custScaleX="142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38FF6-CA96-4184-96EE-32663433DCFD}" type="pres">
      <dgm:prSet presAssocID="{8F81AB15-789B-4C14-94C5-E895FF0748D9}" presName="aSpace" presStyleCnt="0"/>
      <dgm:spPr/>
    </dgm:pt>
  </dgm:ptLst>
  <dgm:cxnLst>
    <dgm:cxn modelId="{34CA63EB-D412-4CC4-8EB8-7FFC9435C348}" type="presOf" srcId="{96EACB17-F153-4169-9D70-9037DD4666B7}" destId="{7708BA49-FB88-46A2-BB7D-010FB1BB19E8}" srcOrd="0" destOrd="0" presId="urn:microsoft.com/office/officeart/2005/8/layout/pyramid2"/>
    <dgm:cxn modelId="{AC959B1D-C78C-473E-A7BA-EEE99BD255BF}" srcId="{D6D8120A-C075-4AC1-BDA2-72EF0E21BF7D}" destId="{96EACB17-F153-4169-9D70-9037DD4666B7}" srcOrd="1" destOrd="0" parTransId="{183B99DC-A693-441D-8920-DDEAB62F408F}" sibTransId="{7BFB89D3-135C-4771-AFAD-68EF448C3322}"/>
    <dgm:cxn modelId="{FDD71BB5-5EEC-4425-8DD3-94D574EAA3BF}" type="presOf" srcId="{988D429D-D6DF-47A2-9A16-C12C66A3939F}" destId="{33307237-3257-4410-A40A-79438FDBD2CC}" srcOrd="0" destOrd="0" presId="urn:microsoft.com/office/officeart/2005/8/layout/pyramid2"/>
    <dgm:cxn modelId="{93E7BD84-4232-419D-AD0C-87D287E09736}" srcId="{D6D8120A-C075-4AC1-BDA2-72EF0E21BF7D}" destId="{8F81AB15-789B-4C14-94C5-E895FF0748D9}" srcOrd="2" destOrd="0" parTransId="{A47C55E4-DF6D-4CF8-AD04-975D0220E699}" sibTransId="{F09B998D-AEFE-400C-A89D-48F90CED7313}"/>
    <dgm:cxn modelId="{7D449807-BCB1-44DA-AE8D-4E50A0F2A9EF}" type="presOf" srcId="{D6D8120A-C075-4AC1-BDA2-72EF0E21BF7D}" destId="{5B29F677-A2B1-42C1-969E-7A7A181D4B10}" srcOrd="0" destOrd="0" presId="urn:microsoft.com/office/officeart/2005/8/layout/pyramid2"/>
    <dgm:cxn modelId="{9DF327C7-354A-4C9E-929F-887C29365924}" srcId="{D6D8120A-C075-4AC1-BDA2-72EF0E21BF7D}" destId="{988D429D-D6DF-47A2-9A16-C12C66A3939F}" srcOrd="0" destOrd="0" parTransId="{BE81585A-FD1B-426C-9963-7E2AECBED735}" sibTransId="{EAD5168F-B996-4A4D-8D3F-01E763B05013}"/>
    <dgm:cxn modelId="{F0A1C464-47F7-4850-B3D4-6A4E0B49579F}" type="presOf" srcId="{8F81AB15-789B-4C14-94C5-E895FF0748D9}" destId="{1EEB2D03-4702-4F7C-9869-693844C8406C}" srcOrd="0" destOrd="0" presId="urn:microsoft.com/office/officeart/2005/8/layout/pyramid2"/>
    <dgm:cxn modelId="{A250E448-E8F7-4719-9AC0-3A79BD540687}" type="presParOf" srcId="{5B29F677-A2B1-42C1-969E-7A7A181D4B10}" destId="{0292869A-7295-44BE-B324-B3882516F622}" srcOrd="0" destOrd="0" presId="urn:microsoft.com/office/officeart/2005/8/layout/pyramid2"/>
    <dgm:cxn modelId="{2E3C5CE0-D5BA-45B3-9D78-AA0305317C42}" type="presParOf" srcId="{5B29F677-A2B1-42C1-969E-7A7A181D4B10}" destId="{EE9E6683-81D7-4677-84C7-733D45571A4D}" srcOrd="1" destOrd="0" presId="urn:microsoft.com/office/officeart/2005/8/layout/pyramid2"/>
    <dgm:cxn modelId="{62A3DC86-36C0-424A-9E09-CB5479549B4E}" type="presParOf" srcId="{EE9E6683-81D7-4677-84C7-733D45571A4D}" destId="{33307237-3257-4410-A40A-79438FDBD2CC}" srcOrd="0" destOrd="0" presId="urn:microsoft.com/office/officeart/2005/8/layout/pyramid2"/>
    <dgm:cxn modelId="{50A93FE3-6376-43D3-BE10-239B334B68CE}" type="presParOf" srcId="{EE9E6683-81D7-4677-84C7-733D45571A4D}" destId="{51E80BDF-EE68-4B59-8DF5-9F35A04035A0}" srcOrd="1" destOrd="0" presId="urn:microsoft.com/office/officeart/2005/8/layout/pyramid2"/>
    <dgm:cxn modelId="{68B2DAD0-A26F-42CE-B97F-A8A48A0018FB}" type="presParOf" srcId="{EE9E6683-81D7-4677-84C7-733D45571A4D}" destId="{7708BA49-FB88-46A2-BB7D-010FB1BB19E8}" srcOrd="2" destOrd="0" presId="urn:microsoft.com/office/officeart/2005/8/layout/pyramid2"/>
    <dgm:cxn modelId="{A3B28D4E-587D-4550-A2D1-B76EBE94D9A9}" type="presParOf" srcId="{EE9E6683-81D7-4677-84C7-733D45571A4D}" destId="{48F15E70-48AD-416E-A10C-B56A0B9EEB4B}" srcOrd="3" destOrd="0" presId="urn:microsoft.com/office/officeart/2005/8/layout/pyramid2"/>
    <dgm:cxn modelId="{8D3DD3BC-8A35-42B3-B6FD-C7E9E84F5A5B}" type="presParOf" srcId="{EE9E6683-81D7-4677-84C7-733D45571A4D}" destId="{1EEB2D03-4702-4F7C-9869-693844C8406C}" srcOrd="4" destOrd="0" presId="urn:microsoft.com/office/officeart/2005/8/layout/pyramid2"/>
    <dgm:cxn modelId="{6EDF4690-AB62-4745-931A-D1550EF13068}" type="presParOf" srcId="{EE9E6683-81D7-4677-84C7-733D45571A4D}" destId="{3B638FF6-CA96-4184-96EE-32663433DC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0.00227</cdr:x>
      <cdr:y>0</cdr:y>
    </cdr:from>
    <cdr:to>
      <cdr:x>0.63794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xmlns="" id="{D49085E1-818F-AE43-8017-2958E144CDD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7160" y="0"/>
          <a:ext cx="4809524" cy="274320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0.73385</cdr:x>
      <cdr:y>0.92751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xmlns="" id="{87E029B0-97DE-C24B-843F-DDAAF23C539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552381" cy="3476191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3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824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824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911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7619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023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1655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A79B9-795D-4F33-951B-5918FBFCB10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166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875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799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8146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615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03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995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ЛК педагога -  Педагогическая аттестация  - Создать пакет</a:t>
            </a:r>
          </a:p>
          <a:p>
            <a:r>
              <a:rPr lang="ru-RU" dirty="0"/>
              <a:t>При создании пакета  необходимо выбрать из списка – </a:t>
            </a:r>
          </a:p>
          <a:p>
            <a:r>
              <a:rPr lang="ru-RU" dirty="0"/>
              <a:t> - заявленную категорию, </a:t>
            </a:r>
          </a:p>
          <a:p>
            <a:r>
              <a:rPr lang="ru-RU" dirty="0"/>
              <a:t> - предмет (для школ и СПО)</a:t>
            </a:r>
          </a:p>
          <a:p>
            <a:r>
              <a:rPr lang="ru-RU" dirty="0"/>
              <a:t> - должность</a:t>
            </a:r>
          </a:p>
          <a:p>
            <a:r>
              <a:rPr lang="ru-RU" dirty="0"/>
              <a:t> - указать наличие льготы.</a:t>
            </a:r>
          </a:p>
          <a:p>
            <a:endParaRPr lang="ru-RU" dirty="0"/>
          </a:p>
          <a:p>
            <a:r>
              <a:rPr lang="ru-RU" dirty="0"/>
              <a:t>Приложить электронные документы </a:t>
            </a:r>
          </a:p>
          <a:p>
            <a:r>
              <a:rPr lang="ru-RU" dirty="0"/>
              <a:t> - заявление</a:t>
            </a:r>
          </a:p>
          <a:p>
            <a:r>
              <a:rPr lang="ru-RU" dirty="0"/>
              <a:t> - карту результативности</a:t>
            </a:r>
          </a:p>
          <a:p>
            <a:r>
              <a:rPr lang="ru-RU" dirty="0"/>
              <a:t> - справку о прохождении тестирования</a:t>
            </a:r>
          </a:p>
          <a:p>
            <a:r>
              <a:rPr lang="ru-RU" dirty="0"/>
              <a:t>-др. документы.</a:t>
            </a:r>
          </a:p>
          <a:p>
            <a:r>
              <a:rPr lang="ru-RU" dirty="0"/>
              <a:t> Пакет можно формировать поэтапно в удобное время.</a:t>
            </a:r>
          </a:p>
          <a:p>
            <a:r>
              <a:rPr lang="ru-RU" dirty="0"/>
              <a:t>Пакет можно отправить куратору ОО или удалить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57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848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76425" y="4715154"/>
            <a:ext cx="5841483" cy="4699835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/>
              <a:t>Общее кол  ведомств – 13, из них 4 РФ </a:t>
            </a:r>
          </a:p>
          <a:p>
            <a:pPr marL="228600" indent="-228600"/>
            <a:r>
              <a:rPr lang="ru-RU" dirty="0"/>
              <a:t> РТ - МОиН РТ, </a:t>
            </a:r>
            <a:r>
              <a:rPr lang="ru-RU" dirty="0" err="1"/>
              <a:t>МДМиС</a:t>
            </a:r>
            <a:r>
              <a:rPr lang="ru-RU" dirty="0"/>
              <a:t> РТ, Минкульт, </a:t>
            </a:r>
            <a:r>
              <a:rPr lang="ru-RU" dirty="0" err="1"/>
              <a:t>Минздав</a:t>
            </a:r>
            <a:r>
              <a:rPr lang="ru-RU" dirty="0"/>
              <a:t>, МИС РТ, Минтруд,  Министерство сельского хозяйства и продовольствия, Министерство лесного хозяйства, </a:t>
            </a:r>
            <a:r>
              <a:rPr lang="ru-RU" dirty="0" err="1"/>
              <a:t>Татпотребсоюз</a:t>
            </a:r>
            <a:endParaRPr lang="ru-RU" dirty="0"/>
          </a:p>
          <a:p>
            <a:pPr marL="228600" indent="-228600"/>
            <a:r>
              <a:rPr lang="ru-RU" dirty="0"/>
              <a:t> РФ - ЦБ РФ,  МОиН РФ,  МЗ РФ,  МК РФ</a:t>
            </a:r>
          </a:p>
          <a:p>
            <a:endParaRPr lang="ru-RU" dirty="0"/>
          </a:p>
          <a:p>
            <a:r>
              <a:rPr lang="ru-RU" dirty="0"/>
              <a:t>2. Прочие организации – это детские дома, реабилитационные центры, межшкольные комбинаты, детские приюты и др.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23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3950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0743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3950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685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3950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9559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5D624-52A5-4C9C-99F1-0619D88863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1418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5D624-52A5-4C9C-99F1-0619D88863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4530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5D624-52A5-4C9C-99F1-0619D88863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79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3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6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1.png"/><Relationship Id="rId4" Type="http://schemas.openxmlformats.org/officeDocument/2006/relationships/diagramData" Target="../diagrams/data3.xml"/><Relationship Id="rId9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11.png"/><Relationship Id="rId5" Type="http://schemas.openxmlformats.org/officeDocument/2006/relationships/diagramData" Target="../diagrams/data4.xml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microsoft.com/office/2007/relationships/diagramDrawing" Target="../diagrams/drawing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780786"/>
            <a:ext cx="8424937" cy="51434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9562"/>
            <a:ext cx="1441233" cy="1441233"/>
          </a:xfrm>
          <a:prstGeom prst="rect">
            <a:avLst/>
          </a:prstGeom>
        </p:spPr>
      </p:pic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7" name="Picture 2" descr="http://leninogorsklpk.ru/wp-content/uploads/2020/01/tss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660" y="883688"/>
            <a:ext cx="2040868" cy="110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14494" y="961564"/>
            <a:ext cx="64579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Актуальные вопросы педагогической аттестации в 2021-2022 учебном году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4106556"/>
            <a:ext cx="41582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Г.М. Шаяхметова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ведущий советник отдела кадровой политики Министерства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38693618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>
                <a:solidFill>
                  <a:schemeClr val="tx2"/>
                </a:solidFill>
                <a:latin typeface="Candara" pitchFamily="34" charset="0"/>
              </a:defRPr>
            </a:lvl1pPr>
            <a:lvl2pPr marL="557213" indent="-214313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50">
                <a:solidFill>
                  <a:schemeClr val="tx2"/>
                </a:solidFill>
                <a:latin typeface="Candara" pitchFamily="34" charset="0"/>
              </a:defRPr>
            </a:lvl2pPr>
            <a:lvl3pPr marL="857250" indent="-1714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500">
                <a:solidFill>
                  <a:schemeClr val="tx2"/>
                </a:solidFill>
                <a:latin typeface="Candara" pitchFamily="34" charset="0"/>
              </a:defRPr>
            </a:lvl3pPr>
            <a:lvl4pPr marL="1200150" indent="-1714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1543050" indent="-1714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200">
                <a:solidFill>
                  <a:schemeClr val="tx2"/>
                </a:solidFill>
                <a:latin typeface="Candara" pitchFamily="34" charset="0"/>
              </a:defRPr>
            </a:lvl5pPr>
            <a:lvl6pPr marL="1885950" indent="-1714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200">
                <a:solidFill>
                  <a:schemeClr val="tx2"/>
                </a:solidFill>
                <a:latin typeface="Candara" pitchFamily="34" charset="0"/>
              </a:defRPr>
            </a:lvl6pPr>
            <a:lvl7pPr marL="2228850" indent="-1714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200">
                <a:solidFill>
                  <a:schemeClr val="tx2"/>
                </a:solidFill>
                <a:latin typeface="Candara" pitchFamily="34" charset="0"/>
              </a:defRPr>
            </a:lvl7pPr>
            <a:lvl8pPr marL="2571750" indent="-1714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200">
                <a:solidFill>
                  <a:schemeClr val="tx2"/>
                </a:solidFill>
                <a:latin typeface="Candara" pitchFamily="34" charset="0"/>
              </a:defRPr>
            </a:lvl8pPr>
            <a:lvl9pPr marL="2914650" indent="-1714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2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9C6212-9C0E-44D4-88DC-F85C11DACF33}" type="slidenum">
              <a:rPr lang="ru-RU" altLang="ru-RU" sz="900">
                <a:solidFill>
                  <a:srgbClr val="045C75"/>
                </a:solidFill>
                <a:latin typeface="Arial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90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819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087724" y="1862827"/>
            <a:ext cx="5456076" cy="3012784"/>
          </a:xfrm>
        </p:spPr>
        <p:txBody>
          <a:bodyPr rtlCol="0">
            <a:normAutofit fontScale="90000"/>
          </a:bodyPr>
          <a:lstStyle/>
          <a:p>
            <a:pPr lvl="2" algn="ctr">
              <a:defRPr/>
            </a:pPr>
            <a:r>
              <a:rPr lang="ru-RU" altLang="ru-RU" sz="2025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Федеральный Закон</a:t>
            </a:r>
            <a:br>
              <a:rPr lang="ru-RU" altLang="ru-RU" sz="2025" b="1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2025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025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«Об образовании в Российской Федерации»</a:t>
            </a:r>
            <a:br>
              <a:rPr lang="ru-RU" altLang="ru-RU" sz="2025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1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49. </a:t>
            </a:r>
            <a:r>
              <a:rPr lang="ru-RU" altLang="ru-RU" sz="15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работников</a:t>
            </a:r>
            <a:br>
              <a:rPr lang="ru-RU" altLang="ru-RU" sz="15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1</a:t>
            </a:r>
            <a: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проводится</a:t>
            </a:r>
            <a:b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оценки их профессиональной деятельности</a:t>
            </a:r>
            <a:r>
              <a:rPr lang="ru-RU" altLang="ru-RU" sz="1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2 </a:t>
            </a:r>
            <a: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на СЗД проводится АК, самостоятельно формируемыми организациями</a:t>
            </a:r>
            <a:b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3 </a:t>
            </a:r>
            <a: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на 1, высшую категорию проводится  уполномоченными органами государственной власти субъектов Российской Федерации</a:t>
            </a:r>
            <a:b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 </a:t>
            </a:r>
            <a: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</a:t>
            </a:r>
            <a:br>
              <a:rPr lang="ru-RU" altLang="ru-RU" sz="1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5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Номер слайда 1"/>
          <p:cNvSpPr txBox="1">
            <a:spLocks noGrp="1"/>
          </p:cNvSpPr>
          <p:nvPr/>
        </p:nvSpPr>
        <p:spPr bwMode="auto">
          <a:xfrm>
            <a:off x="6057900" y="5541169"/>
            <a:ext cx="14859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249CAF0-8AD9-4A0A-8B5A-868EA5429175}" type="slidenum">
              <a:rPr lang="ru-RU" altLang="ru-RU" sz="900">
                <a:solidFill>
                  <a:schemeClr val="tx1"/>
                </a:solidFill>
                <a:latin typeface="Verdana" pitchFamily="34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9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353186" y="5427222"/>
            <a:ext cx="6669359" cy="296571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644" y="938457"/>
            <a:ext cx="1079086" cy="1079086"/>
          </a:xfrm>
          <a:prstGeom prst="rect">
            <a:avLst/>
          </a:prstGeom>
        </p:spPr>
      </p:pic>
      <p:pic>
        <p:nvPicPr>
          <p:cNvPr id="9" name="Picture 2" descr="http://leninogorsklpk.ru/wp-content/uploads/2020/01/tss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743" y="1063566"/>
            <a:ext cx="1530651" cy="82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11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dirty="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1024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835696" y="644938"/>
            <a:ext cx="5904656" cy="76783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Татарстан </a:t>
            </a:r>
            <a:b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22 июля 2013 г. № 68-ЗРТ </a:t>
            </a:r>
            <a:b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"Об образовании"</a:t>
            </a:r>
            <a:b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Объект 3"/>
          <p:cNvSpPr>
            <a:spLocks noGrp="1"/>
          </p:cNvSpPr>
          <p:nvPr>
            <p:ph idx="4294967295"/>
          </p:nvPr>
        </p:nvSpPr>
        <p:spPr>
          <a:xfrm>
            <a:off x="467545" y="1484313"/>
            <a:ext cx="7128792" cy="4464967"/>
          </a:xfrm>
        </p:spPr>
        <p:txBody>
          <a:bodyPr>
            <a:normAutofit fontScale="85000" lnSpcReduction="10000"/>
          </a:bodyPr>
          <a:lstStyle/>
          <a:p>
            <a:pPr marL="1270000" lvl="2" indent="-469900" algn="ctr"/>
            <a:r>
              <a:rPr lang="ru-RU" altLang="ru-RU" b="1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itchFamily="18" charset="0"/>
              </a:rPr>
              <a:t>п. 4 статьи 4: </a:t>
            </a:r>
            <a:r>
              <a:rPr lang="ru-RU" altLang="ru-RU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itchFamily="18" charset="0"/>
              </a:rPr>
              <a:t>орган исполнительной власти Республики Татарстан, осуществляющий государственное управление в сфере образования проводит аттестацию в целях установления квалификационной категории педагогических работников организаций, осуществляющих образовательную деятельность и находящихся в ведении Республики Татарстан, педагогических работников муниципальных и частных организаций, осуществляющих образовательную деятельность</a:t>
            </a: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80246" y="6356350"/>
            <a:ext cx="8892479" cy="38501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245" y="0"/>
            <a:ext cx="840487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5532"/>
            <a:ext cx="1438781" cy="14387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087" y="264209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8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dirty="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1024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835696" y="644938"/>
            <a:ext cx="5904656" cy="213599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Закон Республики Татарстан </a:t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6 июля 2016 г. № 54-ЗРТ </a:t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"О внесении изменений в Закон Республики Татарстан "Об образовании"</a:t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Объект 3"/>
          <p:cNvSpPr>
            <a:spLocks noGrp="1"/>
          </p:cNvSpPr>
          <p:nvPr>
            <p:ph idx="4294967295"/>
          </p:nvPr>
        </p:nvSpPr>
        <p:spPr>
          <a:xfrm>
            <a:off x="467544" y="3212976"/>
            <a:ext cx="8208911" cy="2736304"/>
          </a:xfrm>
        </p:spPr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Принят Государственным Советом РТ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 28 июня 2016 года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  <a:p>
            <a:pPr marL="1270000" lvl="2" indent="-469900" algn="ctr"/>
            <a:endParaRPr lang="ru-RU" altLang="ru-RU" b="1" dirty="0">
              <a:solidFill>
                <a:srgbClr val="0070C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80246" y="6356350"/>
            <a:ext cx="8892479" cy="38501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9041" y="0"/>
            <a:ext cx="420243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67707"/>
            <a:ext cx="1438781" cy="14387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388" y="335361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87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dirty="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1024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835696" y="644938"/>
            <a:ext cx="5904656" cy="112787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Татарстан </a:t>
            </a:r>
            <a:b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6 июля 2016 г. № 54-ЗРТ </a:t>
            </a:r>
            <a:b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"О внесении изменений в Закон Республики Татарстан</a:t>
            </a:r>
            <a:b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"Об образовании"</a:t>
            </a: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Объект 3"/>
          <p:cNvSpPr>
            <a:spLocks noGrp="1"/>
          </p:cNvSpPr>
          <p:nvPr>
            <p:ph idx="4294967295"/>
          </p:nvPr>
        </p:nvSpPr>
        <p:spPr>
          <a:xfrm>
            <a:off x="709284" y="1484784"/>
            <a:ext cx="7967171" cy="4608512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1.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в целях установления квалификационной категории педагогических работников организаций, осуществляющих образовательную деятельность и находящихся в ведении Республики Татарстан, педагогических работников муниципальных и частных организаций, осуществляющих образовательную деятельность, проводится аттестационными комиссиями, формируемыми органом исполнительной власти Республики Татарстан, осуществляющим государственное управление в сфере образования, за исключением случаев, предусмотренных частью 2 настоящей статьи.</a:t>
            </a:r>
          </a:p>
          <a:p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проведения аттестации в целях установления квалификационной категории педагогических работников организаций, осуществляющих образовательную деятельность и находящихся в ведении Республики Татарстан, педагогических работников муниципальных и частных организаций, осуществляющих образовательную деятельность, аттестационные комиссии формируются:</a:t>
            </a:r>
          </a:p>
          <a:p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организаций, реализующих образовательные программы в области физической культуры и спорта, - уполномоченным органом исполнительной власти Республики Татарстан в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физической культуры и спорта;</a:t>
            </a:r>
          </a:p>
          <a:p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организаций, реализующих образовательные программы медицинского образования и фармацевтического образования, - уполномоченным органом исполнительной власти Республики Татарстан в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охраны здоровья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организаций, реализующих образовательные программы в области искусств, - уполномоченным органом исполнительной власти Республики Татарстан </a:t>
            </a:r>
            <a:r>
              <a:rPr lang="ru-RU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культуры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.".</a:t>
            </a:r>
          </a:p>
          <a:p>
            <a:endParaRPr lang="ru-RU" dirty="0"/>
          </a:p>
          <a:p>
            <a:endParaRPr lang="ru-RU" dirty="0"/>
          </a:p>
          <a:p>
            <a:pPr marL="1270000" lvl="2" indent="-469900" algn="ctr"/>
            <a:endParaRPr lang="ru-RU" altLang="ru-RU" b="1" dirty="0">
              <a:solidFill>
                <a:srgbClr val="0070C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80246" y="6356350"/>
            <a:ext cx="8892479" cy="38501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9041" y="0"/>
            <a:ext cx="420243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79" y="46003"/>
            <a:ext cx="1438781" cy="14387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431" y="25629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53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" y="0"/>
            <a:ext cx="1403651" cy="685800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485111"/>
              </p:ext>
            </p:extLst>
          </p:nvPr>
        </p:nvGraphicFramePr>
        <p:xfrm>
          <a:off x="1115616" y="404664"/>
          <a:ext cx="75711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" y="6429396"/>
            <a:ext cx="9172725" cy="4547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86" y="260649"/>
            <a:ext cx="792088" cy="77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7010400" y="64928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FD19F0-4726-4784-BBD7-2F602B4A98C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8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00244" y="214290"/>
            <a:ext cx="5864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Показатели высшей категории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060145"/>
              </p:ext>
            </p:extLst>
          </p:nvPr>
        </p:nvGraphicFramePr>
        <p:xfrm>
          <a:off x="1120733" y="1146225"/>
          <a:ext cx="7411707" cy="4947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946" y="0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6112" y="180864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2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00244" y="214290"/>
            <a:ext cx="5864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Учителя предметники высшей категории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9159821"/>
              </p:ext>
            </p:extLst>
          </p:nvPr>
        </p:nvGraphicFramePr>
        <p:xfrm>
          <a:off x="1120733" y="2057400"/>
          <a:ext cx="75660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946" y="0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6112" y="180864"/>
            <a:ext cx="2042337" cy="1103472"/>
          </a:xfrm>
          <a:prstGeom prst="rect">
            <a:avLst/>
          </a:prstGeom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066337"/>
              </p:ext>
            </p:extLst>
          </p:nvPr>
        </p:nvGraphicFramePr>
        <p:xfrm>
          <a:off x="1210489" y="1284336"/>
          <a:ext cx="7476310" cy="452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9649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72715" y="165114"/>
            <a:ext cx="59360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Районы с показателями  высшей категории выше среднереспубликанских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9</a:t>
            </a:fld>
            <a:endParaRPr lang="ru-RU" dirty="0"/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761758"/>
              </p:ext>
            </p:extLst>
          </p:nvPr>
        </p:nvGraphicFramePr>
        <p:xfrm>
          <a:off x="1403648" y="1304922"/>
          <a:ext cx="6768752" cy="3893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29" y="147317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101" y="269247"/>
            <a:ext cx="2042337" cy="1103472"/>
          </a:xfrm>
          <a:prstGeom prst="rect">
            <a:avLst/>
          </a:prstGeom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333590"/>
              </p:ext>
            </p:extLst>
          </p:nvPr>
        </p:nvGraphicFramePr>
        <p:xfrm>
          <a:off x="1403648" y="1654242"/>
          <a:ext cx="7283151" cy="4007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659938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057900" y="6356352"/>
            <a:ext cx="16002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331640" y="138112"/>
            <a:ext cx="6534726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110" y="81699"/>
            <a:ext cx="859737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353186" y="6356350"/>
            <a:ext cx="666935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46654" y="138112"/>
            <a:ext cx="510962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Нормативный документ  МО и Н РТ,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определяющий задачи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2021/2022 учебный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6440" y="1567290"/>
            <a:ext cx="6107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03748" y="2551837"/>
            <a:ext cx="51845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и НРТ</a:t>
            </a:r>
          </a:p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13 июля 2021 г. № под- 945/21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итогах аттестации педагогических работников образования РТ в 2020/2021 учебном году и задачах по аттестации на 2021/2022 учебный год»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189" y="131355"/>
            <a:ext cx="809315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659" y="42752"/>
            <a:ext cx="1531753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14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8128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Выполнение данного приказа по состоянию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6562" y="1777822"/>
            <a:ext cx="703387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3"/>
              </a:buClr>
              <a:defRPr/>
            </a:pP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Рекомендовать руководителям муниципальных органов управления образованием Республики Татарстан:</a:t>
            </a:r>
          </a:p>
          <a:p>
            <a:pPr algn="just">
              <a:buClr>
                <a:schemeClr val="accent3"/>
              </a:buClr>
              <a:defRPr/>
            </a:pP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итоги аттестации, разработать мероприятия (дорожную карту) по повышению профессиональной компетентности педагогических работников, эффективности и качества педагогического труда;</a:t>
            </a:r>
          </a:p>
          <a:p>
            <a:pPr algn="just">
              <a:buClr>
                <a:schemeClr val="accent3"/>
              </a:buClr>
              <a:defRPr/>
            </a:pP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план работы по аттестации педагогических работников образовательных организаций соответствующего муниципального образования на 2021-2022 учебный год представить в отдел кадровой политики Министерства образования и науки Республики Татарстан до 30 сентября 2021 года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13" y="9933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210" y="4275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8128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Выполнение данного приказа по состоянию на 22.09.2021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6562" y="1777822"/>
            <a:ext cx="70338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3"/>
              </a:buClr>
              <a:defRPr/>
            </a:pP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районов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13" y="9933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210" y="4275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07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" y="267230"/>
            <a:ext cx="8944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eaLnBrk="0" hangingPunct="0"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graphicFrame>
        <p:nvGraphicFramePr>
          <p:cNvPr id="13" name="Схема 12"/>
          <p:cNvGraphicFramePr/>
          <p:nvPr/>
        </p:nvGraphicFramePr>
        <p:xfrm>
          <a:off x="0" y="2924944"/>
          <a:ext cx="9001156" cy="393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3445" y="5238763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Образовательная организация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20" y="39957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МОиН</a:t>
            </a:r>
            <a:r>
              <a:rPr lang="ru-RU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 РТ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19613" y="165114"/>
            <a:ext cx="57647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в 2021 году</a:t>
            </a:r>
          </a:p>
          <a:p>
            <a:pPr algn="ctr"/>
            <a:r>
              <a:rPr lang="ru-RU" sz="28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педагогическая аттестация на портале </a:t>
            </a:r>
            <a:r>
              <a:rPr lang="en-US" sz="28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edu.tatar.ru</a:t>
            </a:r>
            <a:endParaRPr lang="ru-RU" sz="2800" dirty="0">
              <a:solidFill>
                <a:srgbClr val="09025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00192" y="3789040"/>
            <a:ext cx="421058" cy="38100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6246340" y="4365104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Эксперты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88697" y="1628800"/>
            <a:ext cx="4536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С использованием  ЕПГУ</a:t>
            </a:r>
            <a:endParaRPr lang="ru-RU" sz="2400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6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795" y="1841760"/>
            <a:ext cx="3498155" cy="26519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326" y="81919"/>
            <a:ext cx="1079086" cy="1225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3610" y="10262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2130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52479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1 задача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2021/2022 учебный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733" y="1942439"/>
            <a:ext cx="7411707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u="sng" dirty="0">
                <a:solidFill>
                  <a:srgbClr val="FF0000"/>
                </a:solidFill>
                <a:latin typeface="+mj-lt"/>
              </a:rPr>
              <a:t>Для  ОО: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u="sng" dirty="0">
                <a:solidFill>
                  <a:srgbClr val="002060"/>
                </a:solidFill>
                <a:latin typeface="+mj-lt"/>
              </a:rPr>
              <a:t>проведение аттестации на </a:t>
            </a:r>
            <a:r>
              <a:rPr lang="ru-RU" altLang="ru-RU" sz="2400" b="1" u="sng" dirty="0">
                <a:solidFill>
                  <a:srgbClr val="FF0000"/>
                </a:solidFill>
                <a:latin typeface="+mj-lt"/>
              </a:rPr>
              <a:t>СЗД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endParaRPr lang="ru-RU" altLang="ru-RU" sz="2400" b="1" u="sng" dirty="0">
              <a:solidFill>
                <a:srgbClr val="002060"/>
              </a:solidFill>
              <a:latin typeface="+mj-lt"/>
            </a:endParaRP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dirty="0">
                <a:solidFill>
                  <a:srgbClr val="002060"/>
                </a:solidFill>
                <a:latin typeface="+mj-lt"/>
              </a:rPr>
              <a:t>в педагогических коллективах провести разъяснительную работу  о необходимости составления </a:t>
            </a:r>
            <a:r>
              <a:rPr lang="ru-RU" altLang="ru-RU" sz="2400" b="1" dirty="0">
                <a:solidFill>
                  <a:srgbClr val="FF0000"/>
                </a:solidFill>
              </a:rPr>
              <a:t>индивидуальных планов </a:t>
            </a:r>
            <a:r>
              <a:rPr lang="ru-RU" altLang="ru-RU" sz="2400" dirty="0">
                <a:solidFill>
                  <a:srgbClr val="002060"/>
                </a:solidFill>
              </a:rPr>
              <a:t>повышения профессионального уровня на следующий межаттестационный период, на основании этого </a:t>
            </a:r>
            <a:r>
              <a:rPr lang="ru-RU" altLang="ru-RU" sz="2400" dirty="0">
                <a:solidFill>
                  <a:srgbClr val="FF0000"/>
                </a:solidFill>
              </a:rPr>
              <a:t>перспективный план </a:t>
            </a:r>
            <a:r>
              <a:rPr lang="ru-RU" altLang="ru-RU" sz="2400" dirty="0">
                <a:solidFill>
                  <a:srgbClr val="002060"/>
                </a:solidFill>
              </a:rPr>
              <a:t>повышения квалификации педагогов в организации, в районе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j-lt"/>
              </a:rPr>
              <a:t>         </a:t>
            </a:r>
            <a:endParaRPr lang="ru-RU" altLang="ru-RU" sz="24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733" y="2946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388" y="9965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46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58767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 задача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2021/2022 учебный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733" y="1942439"/>
            <a:ext cx="7411707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3200" b="1" u="sng" dirty="0">
                <a:solidFill>
                  <a:srgbClr val="FF0000"/>
                </a:solidFill>
                <a:latin typeface="+mj-lt"/>
              </a:rPr>
              <a:t>Обязательная аттестация руководителей образовательных организаций на СКТ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endParaRPr lang="ru-RU" altLang="ru-RU" sz="3200" b="1" u="sng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01" y="51219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388" y="81699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18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821087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668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3 задача по аттестации </a:t>
            </a:r>
            <a:b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0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2021/2022 учебный год – установление категорий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1567289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733" y="1942439"/>
            <a:ext cx="7411707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u="sng" dirty="0">
                <a:solidFill>
                  <a:srgbClr val="FF0000"/>
                </a:solidFill>
                <a:latin typeface="+mj-lt"/>
              </a:rPr>
              <a:t>Для  ОО: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defRPr/>
            </a:pPr>
            <a:endParaRPr lang="ru-RU" altLang="ru-RU" sz="2400" b="1" u="sng" dirty="0">
              <a:solidFill>
                <a:srgbClr val="FF0000"/>
              </a:solidFill>
              <a:latin typeface="+mj-lt"/>
            </a:endParaRP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000" dirty="0">
                <a:solidFill>
                  <a:srgbClr val="00B0F0"/>
                </a:solidFill>
              </a:rPr>
              <a:t>организовать предварительное изучение со всеми кураторами педагогической аттестации Руководства по работе  с формами документов по аттестации в информационной системе «Электронное образование в Республике Татарстан»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3200" dirty="0"/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>(</a:t>
            </a:r>
            <a:r>
              <a:rPr lang="ru-RU" altLang="ru-RU" sz="2400" b="1" dirty="0">
                <a:solidFill>
                  <a:srgbClr val="00B050"/>
                </a:solidFill>
              </a:rPr>
              <a:t>интерфейс кураторов)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dirty="0">
                <a:solidFill>
                  <a:srgbClr val="FF0000"/>
                </a:solidFill>
              </a:rPr>
              <a:t>довести до сведения всех аттестуемых педагогов своевременно внесение изменений в процедуры проведения аттестации, обновить аттестационные уголки, образцы документов,  журналы регистрации заявлений!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dirty="0">
                <a:solidFill>
                  <a:srgbClr val="FF0000"/>
                </a:solidFill>
              </a:rPr>
              <a:t>Ознакомить после экспертизы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r>
              <a:rPr lang="ru-RU" altLang="ru-RU" sz="2400" dirty="0">
                <a:solidFill>
                  <a:srgbClr val="FF0000"/>
                </a:solidFill>
              </a:rPr>
              <a:t> с ЭЗ в течение 3 дней!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  <a:buFontTx/>
              <a:buChar char="-"/>
              <a:defRPr/>
            </a:pPr>
            <a:endParaRPr lang="ru-RU" alt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246" y="-109535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764" y="114923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93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80246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38112"/>
            <a:ext cx="62367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4 задача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2021/2022 учебный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17129" y="2274838"/>
            <a:ext cx="7369671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b="1" dirty="0">
                <a:solidFill>
                  <a:srgbClr val="FF0000"/>
                </a:solidFill>
              </a:rPr>
              <a:t>Муниципальным кураторам!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b="1" dirty="0">
                <a:solidFill>
                  <a:srgbClr val="002060"/>
                </a:solidFill>
              </a:rPr>
              <a:t>обеспечить качественную работу внешних экспертов, проинструктировать внутренних экспертов 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b="1" dirty="0">
                <a:solidFill>
                  <a:srgbClr val="002060"/>
                </a:solidFill>
              </a:rPr>
              <a:t>(скорректировать  список внешних экспертов, если 2 предмета, 2 раза заполнить в системе)</a:t>
            </a:r>
          </a:p>
          <a:p>
            <a:pPr algn="ctr">
              <a:lnSpc>
                <a:spcPct val="80000"/>
              </a:lnSpc>
              <a:buClr>
                <a:srgbClr val="E6B91E"/>
              </a:buClr>
            </a:pPr>
            <a:endParaRPr lang="ru-RU" alt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81" y="73575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5228" y="195504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05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83486"/>
              </p:ext>
            </p:extLst>
          </p:nvPr>
        </p:nvGraphicFramePr>
        <p:xfrm>
          <a:off x="571473" y="-89138"/>
          <a:ext cx="7744944" cy="5911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49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Для решения этих задач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 КУРАТОРАМ ОО необходимо: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altLang="ru-RU" sz="24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оказывать методическую и консультационную поддержку педагогическим работникам при прохождении процедур аттестации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активизировать работу по обобщению педагогического опыта работников образовательных организаций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US" altLang="ru-RU" sz="1800" b="1" u="sng" dirty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Приоритетные направления кадровой политики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229" y="40216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331" y="16214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05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21715"/>
              </p:ext>
            </p:extLst>
          </p:nvPr>
        </p:nvGraphicFramePr>
        <p:xfrm>
          <a:off x="571473" y="-89138"/>
          <a:ext cx="7456912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9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800" b="1" dirty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КУРАТОРАМ ОО: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8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Разработать и утвердить перспективный план проведения аттестации педагогических работников в организации, с учетом качества образования, результативности работы каждого педагога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US" altLang="ru-RU" sz="1800" b="1" u="sng" dirty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Приоритетные направления кадровой политики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91" y="2946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0008" y="132337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10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69044"/>
              </p:ext>
            </p:extLst>
          </p:nvPr>
        </p:nvGraphicFramePr>
        <p:xfrm>
          <a:off x="571473" y="-89138"/>
          <a:ext cx="7528920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altLang="ru-RU" sz="28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800" b="1" dirty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КУРАТОРАМ ОО: 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24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Контролировать разработку и утверждение у каждого педагога, имеющего квалификационную категорию, индивидуальный план работы на межаттестационный период по повышению профессионального уровня, размещение этих планов в Личных кабинетах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474" y="60718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4444" y="512609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47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387161"/>
              </p:ext>
            </p:extLst>
          </p:nvPr>
        </p:nvGraphicFramePr>
        <p:xfrm>
          <a:off x="251520" y="-89138"/>
          <a:ext cx="8712968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ru-RU" altLang="ru-RU" sz="40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Муниципальным кураторам</a:t>
                      </a:r>
                      <a:r>
                        <a:rPr lang="ru-RU" altLang="ru-RU" sz="24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: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4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Обязательно заполнять поля  «Предложения » и «Рекомендации»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4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Есть возможность распечатать протокол, приказ своего района.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400" b="1" dirty="0">
                          <a:solidFill>
                            <a:srgbClr val="00B0F0"/>
                          </a:solidFill>
                          <a:latin typeface="Arial Black" pitchFamily="34" charset="0"/>
                        </a:rPr>
                        <a:t>Обратите внимание педагогов  на оповещения сверху в личном кабинете! Этот срок для аттестационной комиссии,  а не для педагога!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42" y="-4833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2801" y="31984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7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3474" y="31264"/>
            <a:ext cx="749727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898596"/>
              </p:ext>
            </p:extLst>
          </p:nvPr>
        </p:nvGraphicFramePr>
        <p:xfrm>
          <a:off x="683569" y="1146224"/>
          <a:ext cx="7488832" cy="425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88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5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</a:t>
                      </a:r>
                      <a:r>
                        <a:rPr lang="ru-RU" altLang="ru-RU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   Муниципальным кураторам:</a:t>
                      </a:r>
                      <a:endParaRPr lang="ru-RU" altLang="ru-RU" sz="2800" b="1" dirty="0">
                        <a:solidFill>
                          <a:srgbClr val="00B050"/>
                        </a:solidFill>
                        <a:latin typeface="Arial Black" pitchFamily="34" charset="0"/>
                      </a:endParaRPr>
                    </a:p>
                    <a:p>
                      <a:pPr marL="514350" indent="-5143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AutoNum type="arabicPeriod"/>
                      </a:pPr>
                      <a:r>
                        <a:rPr lang="ru-RU" altLang="ru-RU" sz="2000" b="1" dirty="0">
                          <a:solidFill>
                            <a:srgbClr val="09025E"/>
                          </a:solidFill>
                          <a:latin typeface="Arial Black" pitchFamily="34" charset="0"/>
                        </a:rPr>
                        <a:t>Обновить список экспертов </a:t>
                      </a:r>
                      <a:r>
                        <a:rPr lang="ru-RU" altLang="ru-RU" sz="2000" b="1" dirty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в Системе до 30.09.2021</a:t>
                      </a:r>
                      <a:r>
                        <a:rPr lang="ru-RU" altLang="ru-RU" sz="2000" b="1" dirty="0">
                          <a:solidFill>
                            <a:srgbClr val="09025E"/>
                          </a:solidFill>
                          <a:latin typeface="Arial Black" pitchFamily="34" charset="0"/>
                        </a:rPr>
                        <a:t>( учесть всех аттестуемых)</a:t>
                      </a:r>
                    </a:p>
                    <a:p>
                      <a:pPr marL="514350" indent="-5143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AutoNum type="arabicPeriod"/>
                      </a:pPr>
                      <a:r>
                        <a:rPr lang="ru-RU" altLang="ru-RU" sz="2000" b="1" dirty="0">
                          <a:solidFill>
                            <a:srgbClr val="09025E"/>
                          </a:solidFill>
                          <a:latin typeface="Arial Black" pitchFamily="34" charset="0"/>
                        </a:rPr>
                        <a:t>Проведите с ними </a:t>
                      </a:r>
                      <a:r>
                        <a:rPr lang="ru-RU" altLang="ru-RU" sz="2000" b="1" dirty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обучение, инструктаж </a:t>
                      </a:r>
                      <a:r>
                        <a:rPr lang="ru-RU" altLang="ru-RU" sz="20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(заключение, листы, баллы чтоб совпадали) ИРО обучит до 30.10.2021</a:t>
                      </a:r>
                    </a:p>
                    <a:p>
                      <a:pPr marL="514350" indent="-5143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AutoNum type="arabicPeriod"/>
                      </a:pPr>
                      <a:r>
                        <a:rPr lang="ru-RU" altLang="ru-RU" sz="2000" b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Заранее выявить, </a:t>
                      </a:r>
                      <a:r>
                        <a:rPr lang="ru-RU" altLang="ru-RU" sz="2000" b="1" dirty="0">
                          <a:solidFill>
                            <a:srgbClr val="09025E"/>
                          </a:solidFill>
                          <a:latin typeface="Arial Black" pitchFamily="34" charset="0"/>
                        </a:rPr>
                        <a:t>кто подлежит экспертизе, будут работать эксперты своего района.</a:t>
                      </a:r>
                      <a:endParaRPr lang="ru-RU" altLang="ru-RU" sz="20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867" y="86864"/>
            <a:ext cx="790625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7215" y="250624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9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4838" y="116632"/>
            <a:ext cx="5971538" cy="1152129"/>
          </a:xfrm>
        </p:spPr>
        <p:txBody>
          <a:bodyPr anchor="ctr">
            <a:normAutofit/>
          </a:bodyPr>
          <a:lstStyle/>
          <a:p>
            <a:pPr defTabSz="914400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КОМПЬЮТЕРНОЕ ТЕСТИРОВАНИЕ</a:t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ТАКЖЕ НА ПОРТАЛЕ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edu.tatar.ru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418" y="1333641"/>
            <a:ext cx="3642573" cy="2417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комп тестир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0733" y="4713014"/>
            <a:ext cx="5473236" cy="1993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Выноска 1 (граница и черта) 8"/>
          <p:cNvSpPr/>
          <p:nvPr/>
        </p:nvSpPr>
        <p:spPr>
          <a:xfrm>
            <a:off x="4675663" y="1333641"/>
            <a:ext cx="4216817" cy="1080120"/>
          </a:xfrm>
          <a:prstGeom prst="accentBorderCallout1">
            <a:avLst>
              <a:gd name="adj1" fmla="val 14708"/>
              <a:gd name="adj2" fmla="val -4396"/>
              <a:gd name="adj3" fmla="val 40054"/>
              <a:gd name="adj4" fmla="val -87213"/>
            </a:avLst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Компьютерное тестирование педагогических работников 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через личный кабинет педагога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9991" y="2626158"/>
            <a:ext cx="41044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в 2021 году</a:t>
            </a:r>
            <a:r>
              <a:rPr lang="ru-RU" sz="21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 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Проходят  все аттестуемые педагоги, </a:t>
            </a:r>
            <a:r>
              <a:rPr lang="ru-RU" sz="2100" b="1" dirty="0">
                <a:solidFill>
                  <a:srgbClr val="00B050"/>
                </a:solidFill>
                <a:ea typeface="Tahoma" pitchFamily="34" charset="0"/>
                <a:cs typeface="Tahoma" pitchFamily="34" charset="0"/>
              </a:rPr>
              <a:t>порядок и место определяет  экспертная комиссия района 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(с 1 по 13 ноября)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101" y="-76334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304" y="26303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24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733" y="116632"/>
            <a:ext cx="6619619" cy="1152129"/>
          </a:xfrm>
        </p:spPr>
        <p:txBody>
          <a:bodyPr anchor="ctr">
            <a:normAutofit/>
          </a:bodyPr>
          <a:lstStyle/>
          <a:p>
            <a:pPr defTabSz="914400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Тесты для СПО  НА ПОРТАЛЕ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edu.tatar.ru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9673" y="2626158"/>
            <a:ext cx="6120679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с 2015 года</a:t>
            </a:r>
            <a:r>
              <a:rPr lang="ru-RU" sz="21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 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Напоминаем: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Тесты для СПО по решению Совета директоров  обобщены по 3 направлениям: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Технический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Экономический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Гуманитарный </a:t>
            </a:r>
          </a:p>
          <a:p>
            <a:pPr marL="342900" indent="-247650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Аттестуемый выбирает близкий по своему направлению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00200"/>
            <a:ext cx="7488832" cy="44210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91" y="0"/>
            <a:ext cx="1079086" cy="1225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304" y="6096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2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733" y="116632"/>
            <a:ext cx="6619619" cy="1152129"/>
          </a:xfrm>
        </p:spPr>
        <p:txBody>
          <a:bodyPr anchor="ctr">
            <a:normAutofit/>
          </a:bodyPr>
          <a:lstStyle/>
          <a:p>
            <a:pPr defTabSz="914400" eaLnBrk="0" hangingPunct="0">
              <a:defRPr/>
            </a:pP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Документы на категорию: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9673" y="2626158"/>
            <a:ext cx="61206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065" y="1600201"/>
            <a:ext cx="7154375" cy="3917032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1. Заявление заявителя о проведении аттестации в целях установления квалификационной категории (</a:t>
            </a:r>
            <a:r>
              <a:rPr lang="ru-RU" dirty="0">
                <a:solidFill>
                  <a:srgbClr val="C00000"/>
                </a:solidFill>
              </a:rPr>
              <a:t>электронное</a:t>
            </a:r>
            <a:r>
              <a:rPr lang="ru-RU" dirty="0">
                <a:solidFill>
                  <a:srgbClr val="0070C0"/>
                </a:solidFill>
              </a:rPr>
              <a:t>).</a:t>
            </a:r>
          </a:p>
          <a:p>
            <a:r>
              <a:rPr lang="ru-RU" dirty="0">
                <a:solidFill>
                  <a:srgbClr val="0070C0"/>
                </a:solidFill>
              </a:rPr>
              <a:t>2. Копия аттестационного листа по итогам предыдущей аттестации заявителя на </a:t>
            </a:r>
            <a:r>
              <a:rPr lang="ru-RU" dirty="0">
                <a:solidFill>
                  <a:srgbClr val="C00000"/>
                </a:solidFill>
              </a:rPr>
              <a:t>высшую категорию</a:t>
            </a:r>
            <a:r>
              <a:rPr lang="ru-RU" dirty="0">
                <a:solidFill>
                  <a:srgbClr val="0070C0"/>
                </a:solidFill>
              </a:rPr>
              <a:t>. </a:t>
            </a:r>
          </a:p>
          <a:p>
            <a:r>
              <a:rPr lang="ru-RU" dirty="0">
                <a:solidFill>
                  <a:srgbClr val="0070C0"/>
                </a:solidFill>
              </a:rPr>
              <a:t>3. Документ о ведении инновационной деятельности </a:t>
            </a:r>
            <a:r>
              <a:rPr lang="ru-RU" dirty="0">
                <a:solidFill>
                  <a:srgbClr val="C00000"/>
                </a:solidFill>
              </a:rPr>
              <a:t>на высшую </a:t>
            </a:r>
            <a:r>
              <a:rPr lang="ru-RU" dirty="0">
                <a:solidFill>
                  <a:srgbClr val="0070C0"/>
                </a:solidFill>
              </a:rPr>
              <a:t>квалификационную категорию.</a:t>
            </a:r>
          </a:p>
          <a:p>
            <a:r>
              <a:rPr lang="ru-RU" dirty="0">
                <a:solidFill>
                  <a:srgbClr val="0070C0"/>
                </a:solidFill>
              </a:rPr>
              <a:t>4. Документ, подтверждающий участие обучающихся (воспитанников) аттестуемого педагогического работника в олимпиадах, смотрах, конкурсах, соревнованиях, проходивших в течение последних пяти лет перед аттестацией на высшую квалификационную категорию (не более одного подтверждающего документа на </a:t>
            </a:r>
            <a:r>
              <a:rPr lang="ru-RU" dirty="0">
                <a:solidFill>
                  <a:srgbClr val="C00000"/>
                </a:solidFill>
              </a:rPr>
              <a:t>1-2 л</a:t>
            </a:r>
            <a:r>
              <a:rPr lang="ru-RU" dirty="0">
                <a:solidFill>
                  <a:srgbClr val="0070C0"/>
                </a:solidFill>
              </a:rPr>
              <a:t>.).</a:t>
            </a:r>
          </a:p>
          <a:p>
            <a:r>
              <a:rPr lang="ru-RU" dirty="0">
                <a:solidFill>
                  <a:srgbClr val="0070C0"/>
                </a:solidFill>
              </a:rPr>
              <a:t>     5. Карта результативности аттестуемого работника.</a:t>
            </a:r>
          </a:p>
          <a:p>
            <a:r>
              <a:rPr lang="ru-RU" dirty="0">
                <a:solidFill>
                  <a:srgbClr val="0070C0"/>
                </a:solidFill>
              </a:rPr>
              <a:t>    6. Аттестуемые, подлежащие экспертизе, дополнительно прикрепляют </a:t>
            </a:r>
            <a:r>
              <a:rPr lang="ru-RU" dirty="0">
                <a:solidFill>
                  <a:srgbClr val="C00000"/>
                </a:solidFill>
              </a:rPr>
              <a:t>лист самооценки</a:t>
            </a:r>
            <a:r>
              <a:rPr lang="ru-RU" dirty="0">
                <a:solidFill>
                  <a:srgbClr val="0070C0"/>
                </a:solidFill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086" y="0"/>
            <a:ext cx="1079086" cy="1225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830" y="13632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34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733" y="116632"/>
            <a:ext cx="6259579" cy="1152129"/>
          </a:xfrm>
        </p:spPr>
        <p:txBody>
          <a:bodyPr anchor="ctr">
            <a:normAutofit fontScale="90000"/>
          </a:bodyPr>
          <a:lstStyle/>
          <a:p>
            <a:pPr defTabSz="914400" eaLnBrk="0" hangingPunct="0">
              <a:defRPr/>
            </a:pP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Документальное подтверждение</a:t>
            </a:r>
            <a:b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высшей категории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29424" y="6429372"/>
            <a:ext cx="8892479" cy="42862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9673" y="2626158"/>
            <a:ext cx="61206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>
              <a:buClr>
                <a:srgbClr val="0070C0"/>
              </a:buClr>
            </a:pPr>
            <a:r>
              <a:rPr lang="ru-RU" sz="2100" b="1" u="sng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065" y="1600201"/>
            <a:ext cx="7154375" cy="391703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допускается представление документа, подтверждающий  инновационную деятельность претендента на высшую категорию  (рецензия, отзыв на инновационную разработку, титульный лист публикации в республиканском или федеральном  научно-методическом издании, или  документ, удостоверяющий участие аттестуемого работника в республиканском или федеральном методическом конкурсе, проведенном в течение  последних 5 лет и др.) (не более одного подтверждающего документа на 1 л.).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26" y="0"/>
            <a:ext cx="1079086" cy="12254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648" y="69623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7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8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517"/>
            <a:ext cx="6984776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ТИПИЧНЫЕ ОШИБКИ:</a:t>
            </a:r>
            <a:br>
              <a:rPr 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(Интерфейс  педагога)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142984"/>
            <a:ext cx="5218578" cy="32573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1920" y="4293096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Заявление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6213309"/>
            <a:ext cx="1656184" cy="288032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67744" y="6213309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Результат тестирования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5541235"/>
            <a:ext cx="18002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5061181"/>
            <a:ext cx="18722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Заявление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50134" y="3114554"/>
            <a:ext cx="4615264" cy="3893254"/>
          </a:xfrm>
          <a:prstGeom prst="rect">
            <a:avLst/>
          </a:prstGeom>
        </p:spPr>
      </p:pic>
      <p:sp>
        <p:nvSpPr>
          <p:cNvPr id="14" name="Выноска 1 (граница и черта) 13"/>
          <p:cNvSpPr/>
          <p:nvPr/>
        </p:nvSpPr>
        <p:spPr>
          <a:xfrm>
            <a:off x="3995936" y="5135874"/>
            <a:ext cx="1584176" cy="720853"/>
          </a:xfrm>
          <a:prstGeom prst="accentBorderCallout1">
            <a:avLst>
              <a:gd name="adj1" fmla="val 18750"/>
              <a:gd name="adj2" fmla="val -8333"/>
              <a:gd name="adj3" fmla="val -6592"/>
              <a:gd name="adj4" fmla="val -944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компьютерное тестирование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818" y="2071678"/>
            <a:ext cx="3714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   Должность – </a:t>
            </a:r>
            <a:r>
              <a:rPr lang="ru-RU" b="1" dirty="0" err="1">
                <a:solidFill>
                  <a:srgbClr val="0070C0"/>
                </a:solidFill>
              </a:rPr>
              <a:t>коррек</a:t>
            </a:r>
            <a:r>
              <a:rPr lang="ru-RU" b="1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Льготный – все допускают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Тестирование – СПО, </a:t>
            </a:r>
            <a:r>
              <a:rPr lang="ru-RU" b="1" dirty="0" err="1">
                <a:solidFill>
                  <a:srgbClr val="0070C0"/>
                </a:solidFill>
              </a:rPr>
              <a:t>коррек</a:t>
            </a:r>
            <a:r>
              <a:rPr lang="ru-RU" b="1" dirty="0">
                <a:solidFill>
                  <a:srgbClr val="0070C0"/>
                </a:solidFill>
              </a:rPr>
              <a:t>, предметы</a:t>
            </a:r>
          </a:p>
          <a:p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с двумя вырезанными противолежащими углами 18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105" y="-24366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379" y="5856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39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356350"/>
            <a:ext cx="8892479" cy="52903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55922" y="219413"/>
            <a:ext cx="5052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Экспертиза профессиональной деятельности аттестуемых </a:t>
            </a:r>
            <a:endParaRPr lang="ru-RU" sz="28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66766084"/>
              </p:ext>
            </p:extLst>
          </p:nvPr>
        </p:nvGraphicFramePr>
        <p:xfrm>
          <a:off x="1560004" y="2603450"/>
          <a:ext cx="6096000" cy="3633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45875" y="1385012"/>
            <a:ext cx="830319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500" b="1" u="sng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С 2018 года</a:t>
            </a:r>
            <a:r>
              <a:rPr lang="ru-RU" altLang="ru-RU" sz="25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ru-RU" altLang="ru-RU" sz="2500" b="1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                                экспертиза проводится в новом режиме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625" y="29467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9254" y="214008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76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063" y="332656"/>
            <a:ext cx="84604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Сроки процедур аттестации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887140"/>
              </p:ext>
            </p:extLst>
          </p:nvPr>
        </p:nvGraphicFramePr>
        <p:xfrm>
          <a:off x="899593" y="1818720"/>
          <a:ext cx="7416823" cy="4429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1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5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89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22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26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этап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функции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начало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окончание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Подача заявлений, дополнение пакета подтверждающими документами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29.10.2021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8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кураторов ОО и МР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29.10.2021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6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куратора МОиН РТ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29.10.2021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4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Профтестирование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01.11.2021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13.11.2021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Экспертиза пакетов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15.11.2021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30.11.2021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2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АК РТ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01.12.2021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28.12.2021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Мониторинг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01.01.2022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09.01.2022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343" y="-85378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279" y="12755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01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9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386864"/>
              </p:ext>
            </p:extLst>
          </p:nvPr>
        </p:nvGraphicFramePr>
        <p:xfrm>
          <a:off x="821820" y="1428736"/>
          <a:ext cx="8179336" cy="604353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349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443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87710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en-US" sz="2000" u="sng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u="sng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этап  </a:t>
                      </a:r>
                      <a:endParaRPr lang="ru-RU" sz="200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en-US" sz="80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подача и приём  заявлений на аттестацию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/>
                        <a:t>I</a:t>
                      </a: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b="1" u="sng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этап</a:t>
                      </a:r>
                      <a:r>
                        <a:rPr lang="ru-RU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n-US" sz="20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Проведение  аттестации  </a:t>
                      </a:r>
                    </a:p>
                    <a:p>
                      <a:pPr algn="ctr"/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(для заявлений со статусом:  Утверждено)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15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Заполнение  заявления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(указать желание об участии на заседании </a:t>
                      </a:r>
                      <a:r>
                        <a:rPr lang="ru-RU" sz="1800" b="1" i="1" u="none" dirty="0" err="1">
                          <a:solidFill>
                            <a:srgbClr val="FF0000"/>
                          </a:solidFill>
                          <a:effectLst/>
                        </a:rPr>
                        <a:t>атт</a:t>
                      </a:r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. комиссии обязательно)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Прохождение компьютерного тестирования </a:t>
                      </a:r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(с 1 по 13 ноября</a:t>
                      </a:r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</a:p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2507">
                <a:tc>
                  <a:txBody>
                    <a:bodyPr/>
                    <a:lstStyle/>
                    <a:p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Формирование пакета документов</a:t>
                      </a:r>
                    </a:p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Экспертиза для пакетов со свойством –</a:t>
                      </a:r>
                      <a:r>
                        <a:rPr lang="ru-RU" sz="1800" b="1" i="1" u="none" baseline="0" dirty="0">
                          <a:solidFill>
                            <a:schemeClr val="tx2"/>
                          </a:solidFill>
                          <a:effectLst/>
                        </a:rPr>
                        <a:t> «</a:t>
                      </a:r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не льготный» </a:t>
                      </a:r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(с 15 по 30 ноября</a:t>
                      </a:r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)</a:t>
                      </a:r>
                    </a:p>
                    <a:p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Внутренний эксперт</a:t>
                      </a:r>
                    </a:p>
                    <a:p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Внешний эксперт</a:t>
                      </a:r>
                    </a:p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61555">
                <a:tc>
                  <a:txBody>
                    <a:bodyPr/>
                    <a:lstStyle/>
                    <a:p>
                      <a:r>
                        <a:rPr lang="ru-RU" sz="1800" b="1" i="1" u="none" dirty="0">
                          <a:solidFill>
                            <a:schemeClr val="tx2"/>
                          </a:solidFill>
                          <a:effectLst/>
                        </a:rPr>
                        <a:t>Согласование в образовательной организации, муниципальном районе и  МОиН  РТ (Утверждено/Отклонено)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Работа  аттестационной комиссии</a:t>
                      </a:r>
                    </a:p>
                    <a:p>
                      <a:r>
                        <a:rPr lang="ru-RU" sz="1800" b="1" i="1" u="none" dirty="0">
                          <a:solidFill>
                            <a:srgbClr val="FF0000"/>
                          </a:solidFill>
                          <a:effectLst/>
                        </a:rPr>
                        <a:t> (с 1 по 28 декабря)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1545">
                <a:tc>
                  <a:txBody>
                    <a:bodyPr/>
                    <a:lstStyle/>
                    <a:p>
                      <a:endParaRPr lang="ru-RU" sz="1800" b="1" i="1" u="none" dirty="0"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00166" y="357166"/>
            <a:ext cx="689315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Аттестация</a:t>
            </a:r>
          </a:p>
          <a:p>
            <a:pPr algn="ctr">
              <a:lnSpc>
                <a:spcPct val="115000"/>
              </a:lnSpc>
            </a:pPr>
            <a:r>
              <a:rPr lang="ru-RU" sz="32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в октябре – декабре  2020 года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29" y="29467"/>
            <a:ext cx="1079086" cy="12254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5287" y="90432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45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010613"/>
              </p:ext>
            </p:extLst>
          </p:nvPr>
        </p:nvGraphicFramePr>
        <p:xfrm>
          <a:off x="571473" y="-89138"/>
          <a:ext cx="7528920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Примерный график заседания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ЭК АК МОиН РТ: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с 13 по 18 декабря  </a:t>
                      </a:r>
                      <a:r>
                        <a:rPr lang="ru-RU" altLang="ru-RU" sz="3200" b="1" dirty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– на первую категорию в муниципальных районах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>
                        <a:solidFill>
                          <a:srgbClr val="FF505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969" y="0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647" y="24053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05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5715016"/>
            <a:ext cx="8892479" cy="8572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981885"/>
              </p:ext>
            </p:extLst>
          </p:nvPr>
        </p:nvGraphicFramePr>
        <p:xfrm>
          <a:off x="571473" y="-89138"/>
          <a:ext cx="7312896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2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Примерный график заседания АК МОиН РТ: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с 27 по 29 декабря  </a:t>
                      </a:r>
                      <a:r>
                        <a:rPr lang="ru-RU" altLang="ru-RU" sz="3200" b="1" dirty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– на высшую категорию в МОи Н РТ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>
                        <a:solidFill>
                          <a:srgbClr val="FF505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585" y="-641"/>
            <a:ext cx="1079086" cy="12254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7" y="210056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7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0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38" y="214290"/>
            <a:ext cx="5524698" cy="1143000"/>
          </a:xfrm>
        </p:spPr>
        <p:txBody>
          <a:bodyPr>
            <a:normAutofit fontScale="90000"/>
          </a:bodyPr>
          <a:lstStyle/>
          <a:p>
            <a:r>
              <a:rPr lang="ru-RU" altLang="ru-RU" sz="26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План-график педагогической аттестации </a:t>
            </a:r>
            <a:br>
              <a:rPr lang="ru-RU" altLang="ru-RU" sz="26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на 2020/2021 учебный год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84360630"/>
              </p:ext>
            </p:extLst>
          </p:nvPr>
        </p:nvGraphicFramePr>
        <p:xfrm>
          <a:off x="0" y="1928802"/>
          <a:ext cx="4248472" cy="4053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511420"/>
              </p:ext>
            </p:extLst>
          </p:nvPr>
        </p:nvGraphicFramePr>
        <p:xfrm>
          <a:off x="4214810" y="1857364"/>
          <a:ext cx="4605092" cy="371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76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438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Периоды проведения аттестации</a:t>
                      </a:r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444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2021 год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2022 год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0582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октябрь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январь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февраль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декабрь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март</a:t>
                      </a:r>
                    </a:p>
                    <a:p>
                      <a:pPr marL="0" algn="ctr" defTabSz="914400" rtl="0" eaLnBrk="1" latinLnBrk="0" hangingPunct="1"/>
                      <a:endParaRPr lang="ru-RU" sz="24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251520" y="6445590"/>
            <a:ext cx="8892479" cy="43979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591" y="88124"/>
            <a:ext cx="1079086" cy="1225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740" y="140715"/>
            <a:ext cx="204233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7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8" y="214290"/>
            <a:ext cx="584048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" y="6429396"/>
            <a:ext cx="9172725" cy="4547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214292"/>
            <a:ext cx="83215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Актуальные задачи по организации и проведению</a:t>
            </a:r>
          </a:p>
          <a:p>
            <a:pPr algn="ctr"/>
            <a:r>
              <a:rPr lang="ru-RU" altLang="ru-RU" sz="2400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педагогической аттестации в 2021/2022 учебном году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7225" y="1285863"/>
            <a:ext cx="8107263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</a:rPr>
              <a:t>Постановление КМ РТ от 13.04.2021 N 242</a:t>
            </a:r>
          </a:p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"Об утверждении плана мероприятий по переходу на предоставление социально значимых государственных услуг, услуг, предоставляемых государственными учреждениями Республики Татарстан, в которых размещается государственное задание (заказ), в электронной форме"</a:t>
            </a:r>
          </a:p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(вместе с "Перечнем муниципальных услуг, предлагаемых к внедрению в пилотных муниципальных образованиях Республики Татарстан, в части перехода на предоставление в электронной форме")</a:t>
            </a: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29454" y="6492879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173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5624515"/>
            <a:ext cx="2133600" cy="273844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9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35</a:t>
            </a:fld>
            <a:endParaRPr lang="ru-RU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960834"/>
            <a:ext cx="8712968" cy="7560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tt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857250"/>
            <a:ext cx="1146316" cy="51435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8" y="1017968"/>
            <a:ext cx="584048" cy="42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" y="5679297"/>
            <a:ext cx="9172725" cy="34106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017969"/>
            <a:ext cx="8321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Актуальные задачи по организации и проведению</a:t>
            </a:r>
          </a:p>
          <a:p>
            <a:pPr algn="ctr"/>
            <a:r>
              <a:rPr lang="ru-RU" altLang="ru-RU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педагогической аттестации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7225" y="1821646"/>
            <a:ext cx="8107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.«Об утверждении «Дорожной карты» цифровой трансформации социально значимых государственных услуг в сфере образования в 2021 году»».           </a:t>
            </a:r>
            <a:endParaRPr lang="ru-RU" i="1" dirty="0">
              <a:solidFill>
                <a:srgbClr val="002060"/>
              </a:solidFill>
            </a:endParaRPr>
          </a:p>
          <a:p>
            <a:pPr marL="257175" indent="-257175" algn="just" fontAlgn="base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29454" y="5726909"/>
            <a:ext cx="2133600" cy="273844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220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5624515"/>
            <a:ext cx="2133600" cy="273844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9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36</a:t>
            </a:fld>
            <a:endParaRPr lang="ru-RU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960834"/>
            <a:ext cx="8712968" cy="7560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tt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857250"/>
            <a:ext cx="1146316" cy="51435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8" y="1017968"/>
            <a:ext cx="584048" cy="42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" y="5679297"/>
            <a:ext cx="9172725" cy="34106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017968"/>
            <a:ext cx="8321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Цели и задачи проведения пилотной апробации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7225" y="1821647"/>
            <a:ext cx="8107263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70C0"/>
                </a:solidFill>
              </a:rPr>
              <a:t>В рамках работы по обновлению системы квалификационных категорий педагогических работников предложено внесение изменений в Порядок проведения аттестации педагогических работников организаций, осуществляющих образовательную деятельность (приказ Минобрнауки России от 7 апреля 2014 г. № 276), путем включения двух дополнительных (к имеющимся первой и высшей) квалификационных категорий: «педагог-методист» и «педагог-наставник». </a:t>
            </a:r>
          </a:p>
          <a:p>
            <a:r>
              <a:rPr lang="ru-RU" sz="1500" dirty="0">
                <a:solidFill>
                  <a:srgbClr val="0070C0"/>
                </a:solidFill>
              </a:rPr>
              <a:t>Пилотная апробация установления квалификационных категорий «</a:t>
            </a:r>
            <a:r>
              <a:rPr lang="ru-RU" sz="1500" dirty="0" err="1">
                <a:solidFill>
                  <a:srgbClr val="0070C0"/>
                </a:solidFill>
              </a:rPr>
              <a:t>педагогметодист</a:t>
            </a:r>
            <a:r>
              <a:rPr lang="ru-RU" sz="1500" dirty="0">
                <a:solidFill>
                  <a:srgbClr val="0070C0"/>
                </a:solidFill>
              </a:rPr>
              <a:t>» и «педагог-наставник» </a:t>
            </a:r>
            <a:r>
              <a:rPr lang="ru-RU" sz="1500" i="1" dirty="0">
                <a:solidFill>
                  <a:srgbClr val="0070C0"/>
                </a:solidFill>
              </a:rPr>
              <a:t>(далее – пилотная апробация) </a:t>
            </a:r>
            <a:r>
              <a:rPr lang="ru-RU" sz="1500" dirty="0">
                <a:solidFill>
                  <a:srgbClr val="0070C0"/>
                </a:solidFill>
              </a:rPr>
              <a:t>проводится в соответствии с мероприятием 30 распоряжения Правительства Российской Федерации от 31 декабря 2019 г. № 3273-р (в редакции распоряжения Правительства Российской Федерации от 7 октября 2020 г. № 2580-р). </a:t>
            </a:r>
          </a:p>
          <a:p>
            <a:r>
              <a:rPr lang="ru-RU" sz="1500" dirty="0">
                <a:solidFill>
                  <a:srgbClr val="0070C0"/>
                </a:solidFill>
              </a:rPr>
              <a:t>В соответствии с Основными принципами национальной системы профессионального роста педагогических работников Российской Федерации, включая национальную систему педагогического роста, установленными распоряжением Правительства Российской Федерации от 31 декабря 2019 г. № 3273-р (в редакции распоряжения Правительства Российской Федерации от 7 октября 2020 г. № 2580-р), мероприятие 29.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          </a:t>
            </a:r>
            <a:endParaRPr lang="ru-RU" i="1" dirty="0">
              <a:solidFill>
                <a:srgbClr val="002060"/>
              </a:solidFill>
            </a:endParaRPr>
          </a:p>
          <a:p>
            <a:pPr marL="257175" indent="-257175" algn="just" fontAlgn="base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29454" y="5726909"/>
            <a:ext cx="2133600" cy="273844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3261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5624515"/>
            <a:ext cx="2133600" cy="273844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9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37</a:t>
            </a:fld>
            <a:endParaRPr lang="ru-RU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960834"/>
            <a:ext cx="8712968" cy="7560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tt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857250"/>
            <a:ext cx="1146316" cy="51435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8" y="1017968"/>
            <a:ext cx="584048" cy="42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" y="5679297"/>
            <a:ext cx="9172725" cy="34106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9" y="1017969"/>
            <a:ext cx="8321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Пилотная апробация по аттестации </a:t>
            </a:r>
            <a:br>
              <a:rPr lang="ru-RU" altLang="ru-RU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b="1" i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2021/2022 годы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29454" y="5726909"/>
            <a:ext cx="2133600" cy="273844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37</a:t>
            </a:fld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5"/>
          <a:stretch>
            <a:fillRect/>
          </a:stretch>
        </p:blipFill>
        <p:spPr>
          <a:xfrm>
            <a:off x="2220294" y="2050976"/>
            <a:ext cx="4709160" cy="34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23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331640" y="960834"/>
            <a:ext cx="6534726" cy="7560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>
              <a:spcBef>
                <a:spcPts val="0"/>
              </a:spcBef>
            </a:pPr>
            <a:r>
              <a:rPr lang="ru-RU" sz="2400" b="1" dirty="0">
                <a:solidFill>
                  <a:srgbClr val="0070C0"/>
                </a:solidFill>
                <a:latin typeface="Calibri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Calibri"/>
              </a:rPr>
            </a:br>
            <a:endParaRPr lang="tt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5556" y="908720"/>
            <a:ext cx="77768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/>
            <a:r>
              <a:rPr lang="ru-RU" alt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Пилотная апробация в 2021 -2022 у.г.</a:t>
            </a:r>
          </a:p>
          <a:p>
            <a:pPr algn="ctr" defTabSz="685783"/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по установлению педагогическим работникам организаций, осуществляющих образовательную деятельность, новых квалификационных категорий </a:t>
            </a:r>
          </a:p>
          <a:p>
            <a:pPr algn="ctr" defTabSz="685783"/>
            <a:r>
              <a:rPr lang="ru-RU" alt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«педагог-методист» и </a:t>
            </a:r>
          </a:p>
          <a:p>
            <a:pPr algn="ctr" defTabSz="685783"/>
            <a:r>
              <a:rPr lang="ru-RU" alt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«педагог-наставник»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871335"/>
            <a:ext cx="2133600" cy="365125"/>
          </a:xfrm>
        </p:spPr>
        <p:txBody>
          <a:bodyPr/>
          <a:lstStyle/>
          <a:p>
            <a:r>
              <a:rPr lang="ru-RU" dirty="0"/>
              <a:t>4</a:t>
            </a:r>
            <a:r>
              <a:rPr lang="en-US" dirty="0"/>
              <a:t>9</a:t>
            </a:r>
            <a:endParaRPr lang="ru-RU" dirty="0"/>
          </a:p>
        </p:txBody>
      </p:sp>
      <p:sp>
        <p:nvSpPr>
          <p:cNvPr id="10" name="Прямоугольник с двумя вырезанными противолежащими углами 13"/>
          <p:cNvSpPr/>
          <p:nvPr/>
        </p:nvSpPr>
        <p:spPr>
          <a:xfrm>
            <a:off x="151803" y="5381526"/>
            <a:ext cx="9172725" cy="34106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852594321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331640" y="960834"/>
            <a:ext cx="6534726" cy="7560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>
              <a:spcBef>
                <a:spcPts val="0"/>
              </a:spcBef>
            </a:pPr>
            <a:r>
              <a:rPr lang="ru-RU" sz="2400" b="1" dirty="0">
                <a:solidFill>
                  <a:srgbClr val="0070C0"/>
                </a:solidFill>
                <a:latin typeface="Calibri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Calibri"/>
              </a:rPr>
            </a:br>
            <a:endParaRPr lang="tt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5587" y="1325959"/>
            <a:ext cx="79028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Первый этап</a:t>
            </a:r>
            <a:r>
              <a:rPr lang="ru-RU" sz="2400" b="1" dirty="0">
                <a:cs typeface="Times New Roman" panose="02020603050405020304" pitchFamily="18" charset="0"/>
              </a:rPr>
              <a:t>: </a:t>
            </a: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 1 сентября 2021 г. по 30 декабря 2021 г.</a:t>
            </a:r>
          </a:p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Второй этап</a:t>
            </a:r>
            <a:r>
              <a:rPr lang="ru-RU" sz="2400" b="1" dirty="0">
                <a:cs typeface="Times New Roman" panose="02020603050405020304" pitchFamily="18" charset="0"/>
              </a:rPr>
              <a:t>: </a:t>
            </a: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 10 января 2022 г. по 1 июня 2022 г. </a:t>
            </a:r>
          </a:p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Взаимодействие:</a:t>
            </a:r>
          </a:p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федеральный оператор –</a:t>
            </a:r>
          </a:p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участники пилотной апробации </a:t>
            </a:r>
          </a:p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(через личные кабинеты</a:t>
            </a:r>
          </a:p>
          <a:p>
            <a:pPr algn="ctr" defTabSz="685783">
              <a:buClr>
                <a:srgbClr val="9BBB59"/>
              </a:buClr>
              <a:defRPr/>
            </a:pPr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на Интернет-ресурсе</a:t>
            </a:r>
            <a:r>
              <a:rPr lang="ru-RU" sz="2100" b="1" dirty="0">
                <a:solidFill>
                  <a:srgbClr val="002060"/>
                </a:solidFill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871335"/>
            <a:ext cx="2133600" cy="365125"/>
          </a:xfrm>
        </p:spPr>
        <p:txBody>
          <a:bodyPr/>
          <a:lstStyle/>
          <a:p>
            <a:r>
              <a:rPr lang="ru-RU" dirty="0"/>
              <a:t>4</a:t>
            </a:r>
            <a:r>
              <a:rPr lang="en-US" dirty="0"/>
              <a:t>9</a:t>
            </a:r>
            <a:endParaRPr lang="ru-RU" dirty="0"/>
          </a:p>
        </p:txBody>
      </p:sp>
      <p:sp>
        <p:nvSpPr>
          <p:cNvPr id="10" name="Прямоугольник с двумя вырезанными противолежащими углами 13"/>
          <p:cNvSpPr/>
          <p:nvPr/>
        </p:nvSpPr>
        <p:spPr>
          <a:xfrm>
            <a:off x="151803" y="5381526"/>
            <a:ext cx="9172725" cy="34106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824444637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331640" y="960834"/>
            <a:ext cx="6534726" cy="7560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>
              <a:spcBef>
                <a:spcPts val="0"/>
              </a:spcBef>
            </a:pPr>
            <a:r>
              <a:rPr lang="ru-RU" sz="2400" b="1" dirty="0">
                <a:solidFill>
                  <a:srgbClr val="0070C0"/>
                </a:solidFill>
                <a:latin typeface="Calibri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Calibri"/>
              </a:rPr>
            </a:br>
            <a:endParaRPr lang="tt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908720"/>
            <a:ext cx="91450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/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Пилотная апробация по аттестации </a:t>
            </a:r>
            <a:b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</a:b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на 2021/2022 годы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7585" y="2708920"/>
            <a:ext cx="79208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3">
              <a:buClr>
                <a:srgbClr val="9BBB59"/>
              </a:buClr>
              <a:defRPr/>
            </a:pPr>
            <a:endParaRPr lang="ru-RU" sz="21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871335"/>
            <a:ext cx="2133600" cy="365125"/>
          </a:xfrm>
        </p:spPr>
        <p:txBody>
          <a:bodyPr/>
          <a:lstStyle/>
          <a:p>
            <a:r>
              <a:rPr lang="ru-RU" dirty="0"/>
              <a:t>4</a:t>
            </a:r>
            <a:r>
              <a:rPr lang="en-US" dirty="0"/>
              <a:t>9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525" y="857250"/>
            <a:ext cx="815207" cy="5143500"/>
          </a:xfrm>
          <a:prstGeom prst="rect">
            <a:avLst/>
          </a:prstGeom>
        </p:spPr>
      </p:pic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8" y="1017968"/>
            <a:ext cx="584048" cy="42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13"/>
          <p:cNvSpPr/>
          <p:nvPr/>
        </p:nvSpPr>
        <p:spPr>
          <a:xfrm>
            <a:off x="243835" y="5642575"/>
            <a:ext cx="9172725" cy="34106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93659" y="2014425"/>
          <a:ext cx="6372707" cy="3362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72707">
                  <a:extLst>
                    <a:ext uri="{9D8B030D-6E8A-4147-A177-3AD203B41FA5}">
                      <a16:colId xmlns:a16="http://schemas.microsoft.com/office/drawing/2014/main" xmlns="" val="359927882"/>
                    </a:ext>
                  </a:extLst>
                </a:gridCol>
              </a:tblGrid>
              <a:tr h="6197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Список территории пилотной апробации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70092543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Азнакаевский муниципальный район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5596557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Альметьевский муниципальный район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29110165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Буинский муниципальный район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273079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Сабинский муниципальный район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8119415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г. Набережные Челны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3386716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Чистопольский  муниципальный район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40186136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Московский район г.Казани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7875134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Вахитовский  район г.Казани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1264668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Ново- Савиновский  район г.Казани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1867572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Советск</a:t>
                      </a:r>
                      <a:r>
                        <a:rPr lang="ru-RU" sz="1800" dirty="0">
                          <a:effectLst/>
                        </a:rPr>
                        <a:t>ий</a:t>
                      </a:r>
                      <a:r>
                        <a:rPr lang="kk-KZ" sz="1800" dirty="0">
                          <a:effectLst/>
                        </a:rPr>
                        <a:t> район г.Казани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624694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660352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FF231DED-1792-4C3E-B0A5-334ED5992C27}" type="slidenum">
              <a:rPr lang="ru-RU" altLang="ru-RU" sz="1200"/>
              <a:pPr algn="r" eaLnBrk="1" hangingPunct="1"/>
              <a:t>41</a:t>
            </a:fld>
            <a:endParaRPr lang="ru-RU" altLang="ru-RU" sz="120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04800"/>
            <a:ext cx="8001000" cy="7477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ru-RU" sz="3200" b="1">
                <a:solidFill>
                  <a:srgbClr val="FF3300"/>
                </a:solidFill>
                <a:latin typeface="Times New Roman" pitchFamily="18" charset="0"/>
              </a:rPr>
            </a:br>
            <a:r>
              <a:rPr lang="en-US" sz="3200" b="1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en-US" sz="3200" b="1">
                <a:solidFill>
                  <a:srgbClr val="FF3300"/>
                </a:solidFill>
                <a:latin typeface="Times New Roman" pitchFamily="18" charset="0"/>
              </a:rPr>
            </a:br>
            <a:endParaRPr lang="ru-RU" sz="32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4675" y="1752600"/>
            <a:ext cx="8569325" cy="42672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ru-RU" sz="5400" b="1" dirty="0">
                <a:solidFill>
                  <a:srgbClr val="0033CC"/>
                </a:solidFill>
              </a:rPr>
              <a:t>www. mon.tatar.ru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3600" b="1" dirty="0">
                <a:solidFill>
                  <a:srgbClr val="0033CC"/>
                </a:solidFill>
              </a:rPr>
              <a:t>Раздел /Деятельность/ Государственные услуги/ Предоставление государственной услуги по аттестации педагогических работников/</a:t>
            </a:r>
            <a:r>
              <a:rPr lang="ru-RU" altLang="ru-RU" dirty="0"/>
              <a:t> </a:t>
            </a:r>
            <a:r>
              <a:rPr lang="ru-RU" alt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Нормативные документы/Приказы по итогам/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468313" y="260350"/>
            <a:ext cx="7947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Сайт  Министерства образования </a:t>
            </a:r>
            <a:b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6750547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FF231DED-1792-4C3E-B0A5-334ED5992C27}" type="slidenum">
              <a:rPr lang="ru-RU" altLang="ru-RU" sz="1200"/>
              <a:pPr algn="r" eaLnBrk="1" hangingPunct="1"/>
              <a:t>42</a:t>
            </a:fld>
            <a:endParaRPr lang="ru-RU" altLang="ru-RU" sz="120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04800"/>
            <a:ext cx="8001000" cy="7477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ru-RU" sz="3200" b="1" dirty="0">
                <a:solidFill>
                  <a:srgbClr val="FF3300"/>
                </a:solidFill>
                <a:latin typeface="Times New Roman" pitchFamily="18" charset="0"/>
              </a:rPr>
            </a:br>
            <a:r>
              <a:rPr lang="en-US" sz="3200" b="1" dirty="0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en-US" sz="3200" b="1" dirty="0">
                <a:solidFill>
                  <a:srgbClr val="FF3300"/>
                </a:solidFill>
                <a:latin typeface="Times New Roman" pitchFamily="18" charset="0"/>
              </a:rPr>
            </a:br>
            <a:endParaRPr lang="ru-RU" sz="32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0395" y="1770637"/>
            <a:ext cx="7335981" cy="426720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4000" b="1" dirty="0">
                <a:solidFill>
                  <a:srgbClr val="0033CC"/>
                </a:solidFill>
              </a:rPr>
              <a:t>Раздел /Педагогическая аттестация/ </a:t>
            </a:r>
            <a:r>
              <a:rPr lang="ru-RU" altLang="ru-RU" sz="4000" dirty="0"/>
              <a:t> /</a:t>
            </a:r>
            <a:r>
              <a:rPr lang="ru-RU" altLang="ru-RU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Нормативные документы/Общие/Приказы по проведению и об итогах      (по периодам)/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468313" y="260350"/>
            <a:ext cx="7947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https://edu.tatar.ru/</a:t>
            </a:r>
            <a:endParaRPr lang="ru-RU" altLang="ru-RU" sz="32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704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FF231DED-1792-4C3E-B0A5-334ED5992C27}" type="slidenum">
              <a:rPr lang="ru-RU" altLang="ru-RU" sz="1200"/>
              <a:pPr algn="r" eaLnBrk="1" hangingPunct="1"/>
              <a:t>43</a:t>
            </a:fld>
            <a:endParaRPr lang="ru-RU" altLang="ru-RU" sz="1200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04800"/>
            <a:ext cx="8001000" cy="7477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ru-RU" sz="3200" b="1">
                <a:solidFill>
                  <a:srgbClr val="FF3300"/>
                </a:solidFill>
                <a:latin typeface="Times New Roman" pitchFamily="18" charset="0"/>
              </a:rPr>
            </a:br>
            <a:r>
              <a:rPr lang="en-US" sz="3200" b="1">
                <a:solidFill>
                  <a:srgbClr val="FF3300"/>
                </a:solidFill>
                <a:latin typeface="Times New Roman" pitchFamily="18" charset="0"/>
              </a:rPr>
              <a:t/>
            </a:r>
            <a:br>
              <a:rPr lang="en-US" sz="3200" b="1">
                <a:solidFill>
                  <a:srgbClr val="FF3300"/>
                </a:solidFill>
                <a:latin typeface="Times New Roman" pitchFamily="18" charset="0"/>
              </a:rPr>
            </a:br>
            <a:endParaRPr lang="ru-RU" sz="32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4675" y="1752600"/>
            <a:ext cx="8569325" cy="42672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ru-RU" sz="5400" b="1" dirty="0">
                <a:solidFill>
                  <a:srgbClr val="0033CC"/>
                </a:solidFill>
              </a:rPr>
              <a:t>www. mon.tatar.ru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3600" b="1" dirty="0">
                <a:solidFill>
                  <a:srgbClr val="0033CC"/>
                </a:solidFill>
              </a:rPr>
              <a:t>Раздел /Деятельность/ Кадровая политика/ Кадровая политика отрасли/Педагогическая аттестация/Тесты</a:t>
            </a:r>
            <a:r>
              <a:rPr lang="ru-RU" altLang="ru-RU" dirty="0"/>
              <a:t> 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468313" y="260350"/>
            <a:ext cx="7947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Сайт  Министерства образования </a:t>
            </a:r>
            <a:b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4389751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24913</TotalTime>
  <Words>2210</Words>
  <Application>Microsoft Office PowerPoint</Application>
  <PresentationFormat>Экран (4:3)</PresentationFormat>
  <Paragraphs>423</Paragraphs>
  <Slides>43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Презентация PowerPoint</vt:lpstr>
      <vt:lpstr>Федеральный Закон  «Об образовании в Российской Федерации»  Статья 49. Аттестация педагогических работников  п. 1: аттестация педагогических работников проводится  на основе оценки их профессиональной деятельности            п. 2 : аттестация педагогических работников на СЗД проводится АК, самостоятельно формируемыми организациями п. 3 : аттестация педагогических работников на 1, высшую категорию проводится  уполномоченными органами государственной власти субъектов Российской Федерации п. 4 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 </vt:lpstr>
      <vt:lpstr>Закон Республики Татарстан  от 22 июля 2013 г. № 68-ЗРТ  "Об образовании"  </vt:lpstr>
      <vt:lpstr>       Закон Республики Татарстан  от 6 июля 2016 г. № 54-ЗРТ  "О внесении изменений в Закон Республики Татарстан "Об образовании"  </vt:lpstr>
      <vt:lpstr>Закон Республики Татарстан  от 6 июля 2016 г. № 54-ЗРТ  "О внесении изменений в Закон Республики Татарстан  "Об образовании"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КОМПЬЮТЕРНОЕ ТЕСТИРОВАНИЕ ТАКЖЕ НА ПОРТАЛЕ edu.tatar.ru </vt:lpstr>
      <vt:lpstr>Тесты для СПО  НА ПОРТАЛЕ edu.tatar.ru </vt:lpstr>
      <vt:lpstr>Документы на категорию: </vt:lpstr>
      <vt:lpstr>Документальное подтверждение  высшей категории </vt:lpstr>
      <vt:lpstr>ТИПИЧНЫЕ ОШИБКИ: (Интерфейс  педагога)</vt:lpstr>
      <vt:lpstr>Презентация PowerPoint</vt:lpstr>
      <vt:lpstr>Сроки процедур аттестации</vt:lpstr>
      <vt:lpstr>Презентация PowerPoint</vt:lpstr>
      <vt:lpstr>Презентация PowerPoint</vt:lpstr>
      <vt:lpstr>Презентация PowerPoint</vt:lpstr>
      <vt:lpstr>План-график педагогической аттестации  на 2020/2021 учебный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Gigabyte</cp:lastModifiedBy>
  <cp:revision>1169</cp:revision>
  <cp:lastPrinted>2021-09-22T08:05:57Z</cp:lastPrinted>
  <dcterms:created xsi:type="dcterms:W3CDTF">2013-02-06T07:02:31Z</dcterms:created>
  <dcterms:modified xsi:type="dcterms:W3CDTF">2022-02-24T08:02:17Z</dcterms:modified>
</cp:coreProperties>
</file>